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4"/>
    <p:sldId id="257" r:id="rId45"/>
    <p:sldId id="258" r:id="rId46"/>
    <p:sldId id="259" r:id="rId47"/>
    <p:sldId id="260" r:id="rId48"/>
    <p:sldId id="261" r:id="rId49"/>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Decalotype" charset="1" panose="00000500000000000000"/>
      <p:regular r:id="rId12"/>
    </p:embeddedFont>
    <p:embeddedFont>
      <p:font typeface="Decalotype Bold" charset="1" panose="00000800000000000000"/>
      <p:regular r:id="rId13"/>
    </p:embeddedFont>
    <p:embeddedFont>
      <p:font typeface="Decalotype Italics" charset="1" panose="00000500000000000000"/>
      <p:regular r:id="rId14"/>
    </p:embeddedFont>
    <p:embeddedFont>
      <p:font typeface="Decalotype Bold Italics" charset="1" panose="00000800000000000000"/>
      <p:regular r:id="rId15"/>
    </p:embeddedFont>
    <p:embeddedFont>
      <p:font typeface="Decalotype Light" charset="1" panose="00000400000000000000"/>
      <p:regular r:id="rId16"/>
    </p:embeddedFont>
    <p:embeddedFont>
      <p:font typeface="Decalotype Light Italics" charset="1" panose="00000400000000000000"/>
      <p:regular r:id="rId17"/>
    </p:embeddedFont>
    <p:embeddedFont>
      <p:font typeface="Decalotype Medium" charset="1" panose="00000600000000000000"/>
      <p:regular r:id="rId18"/>
    </p:embeddedFont>
    <p:embeddedFont>
      <p:font typeface="Decalotype Medium Italics" charset="1" panose="00000600000000000000"/>
      <p:regular r:id="rId19"/>
    </p:embeddedFont>
    <p:embeddedFont>
      <p:font typeface="Decalotype Semi-Bold" charset="1" panose="00000700000000000000"/>
      <p:regular r:id="rId20"/>
    </p:embeddedFont>
    <p:embeddedFont>
      <p:font typeface="Decalotype Semi-Bold Italics" charset="1" panose="00000700000000000000"/>
      <p:regular r:id="rId21"/>
    </p:embeddedFont>
    <p:embeddedFont>
      <p:font typeface="Decalotype Ultra-Bold" charset="1" panose="00000900000000000000"/>
      <p:regular r:id="rId22"/>
    </p:embeddedFont>
    <p:embeddedFont>
      <p:font typeface="Decalotype Ultra-Bold Italics" charset="1" panose="00000900000000000000"/>
      <p:regular r:id="rId23"/>
    </p:embeddedFont>
    <p:embeddedFont>
      <p:font typeface="Decalotype Heavy" charset="1" panose="00000A00000000000000"/>
      <p:regular r:id="rId24"/>
    </p:embeddedFont>
    <p:embeddedFont>
      <p:font typeface="Decalotype Heavy Italics" charset="1" panose="00000A00000000000000"/>
      <p:regular r:id="rId25"/>
    </p:embeddedFont>
    <p:embeddedFont>
      <p:font typeface="Montserrat" charset="1" panose="00000500000000000000"/>
      <p:regular r:id="rId26"/>
    </p:embeddedFont>
    <p:embeddedFont>
      <p:font typeface="Montserrat Bold" charset="1" panose="00000800000000000000"/>
      <p:regular r:id="rId27"/>
    </p:embeddedFont>
    <p:embeddedFont>
      <p:font typeface="Montserrat Italics" charset="1" panose="00000500000000000000"/>
      <p:regular r:id="rId28"/>
    </p:embeddedFont>
    <p:embeddedFont>
      <p:font typeface="Montserrat Bold Italics" charset="1" panose="00000800000000000000"/>
      <p:regular r:id="rId29"/>
    </p:embeddedFont>
    <p:embeddedFont>
      <p:font typeface="Montserrat Thin" charset="1" panose="00000300000000000000"/>
      <p:regular r:id="rId30"/>
    </p:embeddedFont>
    <p:embeddedFont>
      <p:font typeface="Montserrat Thin Italics" charset="1" panose="00000300000000000000"/>
      <p:regular r:id="rId31"/>
    </p:embeddedFont>
    <p:embeddedFont>
      <p:font typeface="Montserrat Extra-Light" charset="1" panose="00000300000000000000"/>
      <p:regular r:id="rId32"/>
    </p:embeddedFont>
    <p:embeddedFont>
      <p:font typeface="Montserrat Extra-Light Italics" charset="1" panose="00000300000000000000"/>
      <p:regular r:id="rId33"/>
    </p:embeddedFont>
    <p:embeddedFont>
      <p:font typeface="Montserrat Light" charset="1" panose="00000400000000000000"/>
      <p:regular r:id="rId34"/>
    </p:embeddedFont>
    <p:embeddedFont>
      <p:font typeface="Montserrat Light Italics" charset="1" panose="00000400000000000000"/>
      <p:regular r:id="rId35"/>
    </p:embeddedFont>
    <p:embeddedFont>
      <p:font typeface="Montserrat Medium" charset="1" panose="00000600000000000000"/>
      <p:regular r:id="rId36"/>
    </p:embeddedFont>
    <p:embeddedFont>
      <p:font typeface="Montserrat Medium Italics" charset="1" panose="00000600000000000000"/>
      <p:regular r:id="rId37"/>
    </p:embeddedFont>
    <p:embeddedFont>
      <p:font typeface="Montserrat Semi-Bold" charset="1" panose="00000700000000000000"/>
      <p:regular r:id="rId38"/>
    </p:embeddedFont>
    <p:embeddedFont>
      <p:font typeface="Montserrat Semi-Bold Italics" charset="1" panose="00000700000000000000"/>
      <p:regular r:id="rId39"/>
    </p:embeddedFont>
    <p:embeddedFont>
      <p:font typeface="Montserrat Ultra-Bold" charset="1" panose="00000900000000000000"/>
      <p:regular r:id="rId40"/>
    </p:embeddedFont>
    <p:embeddedFont>
      <p:font typeface="Montserrat Ultra-Bold Italics" charset="1" panose="00000900000000000000"/>
      <p:regular r:id="rId41"/>
    </p:embeddedFont>
    <p:embeddedFont>
      <p:font typeface="Montserrat Heavy" charset="1" panose="00000A00000000000000"/>
      <p:regular r:id="rId42"/>
    </p:embeddedFont>
    <p:embeddedFont>
      <p:font typeface="Montserrat Heavy Italics" charset="1" panose="00000A0000000000000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slides/slide1.xml" Type="http://schemas.openxmlformats.org/officeDocument/2006/relationships/slide"/><Relationship Id="rId45" Target="slides/slide2.xml" Type="http://schemas.openxmlformats.org/officeDocument/2006/relationships/slide"/><Relationship Id="rId46" Target="slides/slide3.xml" Type="http://schemas.openxmlformats.org/officeDocument/2006/relationships/slide"/><Relationship Id="rId47" Target="slides/slide4.xml" Type="http://schemas.openxmlformats.org/officeDocument/2006/relationships/slide"/><Relationship Id="rId48" Target="slides/slide5.xml" Type="http://schemas.openxmlformats.org/officeDocument/2006/relationships/slide"/><Relationship Id="rId49" Target="slides/slide6.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sv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 Id="rId6" Target="../media/image12.pn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 Id="rId5" Target="../media/image3.png" Type="http://schemas.openxmlformats.org/officeDocument/2006/relationships/image"/><Relationship Id="rId6" Target="../media/image17.png" Type="http://schemas.openxmlformats.org/officeDocument/2006/relationships/image"/><Relationship Id="rId7" Target="../media/image18.png" Type="http://schemas.openxmlformats.org/officeDocument/2006/relationships/image"/><Relationship Id="rId8" Target="../media/image1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0.pn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753551" y="733272"/>
            <a:ext cx="9657676" cy="8840156"/>
            <a:chOff x="0" y="0"/>
            <a:chExt cx="2543586" cy="2328272"/>
          </a:xfrm>
        </p:grpSpPr>
        <p:sp>
          <p:nvSpPr>
            <p:cNvPr name="Freeform 4" id="4"/>
            <p:cNvSpPr/>
            <p:nvPr/>
          </p:nvSpPr>
          <p:spPr>
            <a:xfrm flipH="false" flipV="false" rot="0">
              <a:off x="0" y="0"/>
              <a:ext cx="2543586" cy="2328272"/>
            </a:xfrm>
            <a:custGeom>
              <a:avLst/>
              <a:gdLst/>
              <a:ahLst/>
              <a:cxnLst/>
              <a:rect r="r" b="b" t="t" l="l"/>
              <a:pathLst>
                <a:path h="2328272" w="2543586">
                  <a:moveTo>
                    <a:pt x="47296" y="0"/>
                  </a:moveTo>
                  <a:lnTo>
                    <a:pt x="2496289" y="0"/>
                  </a:lnTo>
                  <a:cubicBezTo>
                    <a:pt x="2522410" y="0"/>
                    <a:pt x="2543586" y="21175"/>
                    <a:pt x="2543586" y="47296"/>
                  </a:cubicBezTo>
                  <a:lnTo>
                    <a:pt x="2543586" y="2280975"/>
                  </a:lnTo>
                  <a:cubicBezTo>
                    <a:pt x="2543586" y="2293519"/>
                    <a:pt x="2538603" y="2305549"/>
                    <a:pt x="2529733" y="2314419"/>
                  </a:cubicBezTo>
                  <a:cubicBezTo>
                    <a:pt x="2520863" y="2323289"/>
                    <a:pt x="2508833" y="2328272"/>
                    <a:pt x="2496289" y="2328272"/>
                  </a:cubicBezTo>
                  <a:lnTo>
                    <a:pt x="47296" y="2328272"/>
                  </a:lnTo>
                  <a:cubicBezTo>
                    <a:pt x="34753" y="2328272"/>
                    <a:pt x="22723" y="2323289"/>
                    <a:pt x="13853" y="2314419"/>
                  </a:cubicBezTo>
                  <a:cubicBezTo>
                    <a:pt x="4983" y="2305549"/>
                    <a:pt x="0" y="2293519"/>
                    <a:pt x="0" y="2280975"/>
                  </a:cubicBezTo>
                  <a:lnTo>
                    <a:pt x="0" y="47296"/>
                  </a:lnTo>
                  <a:cubicBezTo>
                    <a:pt x="0" y="34753"/>
                    <a:pt x="4983" y="22723"/>
                    <a:pt x="13853" y="13853"/>
                  </a:cubicBezTo>
                  <a:cubicBezTo>
                    <a:pt x="22723" y="4983"/>
                    <a:pt x="34753" y="0"/>
                    <a:pt x="47296"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85725" cap="rnd">
              <a:solidFill>
                <a:srgbClr val="FFFFFF"/>
              </a:solidFill>
              <a:prstDash val="solid"/>
              <a:round/>
            </a:ln>
          </p:spPr>
        </p:sp>
        <p:sp>
          <p:nvSpPr>
            <p:cNvPr name="TextBox 5" id="5"/>
            <p:cNvSpPr txBox="true"/>
            <p:nvPr/>
          </p:nvSpPr>
          <p:spPr>
            <a:xfrm>
              <a:off x="0" y="-95250"/>
              <a:ext cx="2543586" cy="2423522"/>
            </a:xfrm>
            <a:prstGeom prst="rect">
              <a:avLst/>
            </a:prstGeom>
          </p:spPr>
          <p:txBody>
            <a:bodyPr anchor="ctr" rtlCol="false" tIns="50800" lIns="50800" bIns="50800" rIns="50800"/>
            <a:lstStyle/>
            <a:p>
              <a:pPr algn="ctr">
                <a:lnSpc>
                  <a:spcPts val="3706"/>
                </a:lnSpc>
              </a:pPr>
            </a:p>
          </p:txBody>
        </p:sp>
      </p:grpSp>
      <p:sp>
        <p:nvSpPr>
          <p:cNvPr name="TextBox 6" id="6"/>
          <p:cNvSpPr txBox="true"/>
          <p:nvPr/>
        </p:nvSpPr>
        <p:spPr>
          <a:xfrm rot="0">
            <a:off x="2023959" y="5205297"/>
            <a:ext cx="7529849" cy="1264603"/>
          </a:xfrm>
          <a:prstGeom prst="rect">
            <a:avLst/>
          </a:prstGeom>
        </p:spPr>
        <p:txBody>
          <a:bodyPr anchor="t" rtlCol="false" tIns="0" lIns="0" bIns="0" rIns="0">
            <a:spAutoFit/>
          </a:bodyPr>
          <a:lstStyle/>
          <a:p>
            <a:pPr>
              <a:lnSpc>
                <a:spcPts val="8543"/>
              </a:lnSpc>
            </a:pPr>
            <a:r>
              <a:rPr lang="en-US" sz="11865">
                <a:solidFill>
                  <a:srgbClr val="FFFFFF"/>
                </a:solidFill>
                <a:latin typeface="Montserrat Classic Bold"/>
              </a:rPr>
              <a:t>AIBO</a:t>
            </a:r>
          </a:p>
        </p:txBody>
      </p:sp>
      <p:sp>
        <p:nvSpPr>
          <p:cNvPr name="Freeform 7" id="7"/>
          <p:cNvSpPr/>
          <p:nvPr/>
        </p:nvSpPr>
        <p:spPr>
          <a:xfrm flipH="false" flipV="false" rot="0">
            <a:off x="8938823" y="1602263"/>
            <a:ext cx="8320477" cy="11093969"/>
          </a:xfrm>
          <a:custGeom>
            <a:avLst/>
            <a:gdLst/>
            <a:ahLst/>
            <a:cxnLst/>
            <a:rect r="r" b="b" t="t" l="l"/>
            <a:pathLst>
              <a:path h="11093969" w="8320477">
                <a:moveTo>
                  <a:pt x="0" y="0"/>
                </a:moveTo>
                <a:lnTo>
                  <a:pt x="8320477" y="0"/>
                </a:lnTo>
                <a:lnTo>
                  <a:pt x="8320477" y="11093968"/>
                </a:lnTo>
                <a:lnTo>
                  <a:pt x="0" y="11093968"/>
                </a:lnTo>
                <a:lnTo>
                  <a:pt x="0" y="0"/>
                </a:lnTo>
                <a:close/>
              </a:path>
            </a:pathLst>
          </a:custGeom>
          <a:blipFill>
            <a:blip r:embed="rId3"/>
            <a:stretch>
              <a:fillRect l="0" t="0" r="0" b="0"/>
            </a:stretch>
          </a:blipFill>
        </p:spPr>
      </p:sp>
      <p:sp>
        <p:nvSpPr>
          <p:cNvPr name="Freeform 8" id="8"/>
          <p:cNvSpPr/>
          <p:nvPr/>
        </p:nvSpPr>
        <p:spPr>
          <a:xfrm flipH="true" flipV="true" rot="0">
            <a:off x="16780899" y="292042"/>
            <a:ext cx="1507101" cy="1969820"/>
          </a:xfrm>
          <a:custGeom>
            <a:avLst/>
            <a:gdLst/>
            <a:ahLst/>
            <a:cxnLst/>
            <a:rect r="r" b="b" t="t" l="l"/>
            <a:pathLst>
              <a:path h="1969820" w="1507101">
                <a:moveTo>
                  <a:pt x="1507101" y="1969820"/>
                </a:moveTo>
                <a:lnTo>
                  <a:pt x="0" y="1969820"/>
                </a:lnTo>
                <a:lnTo>
                  <a:pt x="0" y="0"/>
                </a:lnTo>
                <a:lnTo>
                  <a:pt x="1507101" y="0"/>
                </a:lnTo>
                <a:lnTo>
                  <a:pt x="1507101" y="1969820"/>
                </a:lnTo>
                <a:close/>
              </a:path>
            </a:pathLst>
          </a:custGeom>
          <a:blipFill>
            <a:blip r:embed="rId4"/>
            <a:stretch>
              <a:fillRect l="-321036" t="0" r="0" b="-144015"/>
            </a:stretch>
          </a:blipFill>
        </p:spPr>
      </p:sp>
      <p:sp>
        <p:nvSpPr>
          <p:cNvPr name="Freeform 9" id="9"/>
          <p:cNvSpPr/>
          <p:nvPr/>
        </p:nvSpPr>
        <p:spPr>
          <a:xfrm flipH="false" flipV="false" rot="0">
            <a:off x="8383173" y="292042"/>
            <a:ext cx="3280331" cy="3284437"/>
          </a:xfrm>
          <a:custGeom>
            <a:avLst/>
            <a:gdLst/>
            <a:ahLst/>
            <a:cxnLst/>
            <a:rect r="r" b="b" t="t" l="l"/>
            <a:pathLst>
              <a:path h="3284437" w="3280331">
                <a:moveTo>
                  <a:pt x="0" y="0"/>
                </a:moveTo>
                <a:lnTo>
                  <a:pt x="3280331" y="0"/>
                </a:lnTo>
                <a:lnTo>
                  <a:pt x="3280331" y="3284437"/>
                </a:lnTo>
                <a:lnTo>
                  <a:pt x="0" y="3284437"/>
                </a:lnTo>
                <a:lnTo>
                  <a:pt x="0" y="0"/>
                </a:lnTo>
                <a:close/>
              </a:path>
            </a:pathLst>
          </a:custGeom>
          <a:blipFill>
            <a:blip r:embed="rId5"/>
            <a:stretch>
              <a:fillRect l="0" t="0" r="0" b="0"/>
            </a:stretch>
          </a:blipFill>
        </p:spPr>
      </p:sp>
      <p:sp>
        <p:nvSpPr>
          <p:cNvPr name="Freeform 10" id="10"/>
          <p:cNvSpPr/>
          <p:nvPr/>
        </p:nvSpPr>
        <p:spPr>
          <a:xfrm flipH="false" flipV="false" rot="0">
            <a:off x="-274112" y="7003875"/>
            <a:ext cx="1302812" cy="2254425"/>
          </a:xfrm>
          <a:custGeom>
            <a:avLst/>
            <a:gdLst/>
            <a:ahLst/>
            <a:cxnLst/>
            <a:rect r="r" b="b" t="t" l="l"/>
            <a:pathLst>
              <a:path h="2254425" w="1302812">
                <a:moveTo>
                  <a:pt x="0" y="0"/>
                </a:moveTo>
                <a:lnTo>
                  <a:pt x="1302812" y="0"/>
                </a:lnTo>
                <a:lnTo>
                  <a:pt x="1302812" y="2254425"/>
                </a:lnTo>
                <a:lnTo>
                  <a:pt x="0" y="2254425"/>
                </a:lnTo>
                <a:lnTo>
                  <a:pt x="0" y="0"/>
                </a:lnTo>
                <a:close/>
              </a:path>
            </a:pathLst>
          </a:custGeom>
          <a:blipFill>
            <a:blip r:embed="rId6"/>
            <a:stretch>
              <a:fillRect l="-236784" t="-125652" r="0" b="0"/>
            </a:stretch>
          </a:blipFill>
        </p:spPr>
      </p:sp>
      <p:sp>
        <p:nvSpPr>
          <p:cNvPr name="TextBox 11" id="11"/>
          <p:cNvSpPr txBox="true"/>
          <p:nvPr/>
        </p:nvSpPr>
        <p:spPr>
          <a:xfrm rot="0">
            <a:off x="2023959" y="7283650"/>
            <a:ext cx="5737934" cy="438677"/>
          </a:xfrm>
          <a:prstGeom prst="rect">
            <a:avLst/>
          </a:prstGeom>
        </p:spPr>
        <p:txBody>
          <a:bodyPr anchor="t" rtlCol="false" tIns="0" lIns="0" bIns="0" rIns="0">
            <a:spAutoFit/>
          </a:bodyPr>
          <a:lstStyle/>
          <a:p>
            <a:pPr>
              <a:lnSpc>
                <a:spcPts val="3645"/>
              </a:lnSpc>
            </a:pPr>
            <a:r>
              <a:rPr lang="en-US" sz="2604">
                <a:solidFill>
                  <a:srgbClr val="FFFFFF"/>
                </a:solidFill>
                <a:latin typeface="Montserrat Classic"/>
              </a:rPr>
              <a:t>By Fred</a:t>
            </a:r>
          </a:p>
        </p:txBody>
      </p:sp>
      <p:sp>
        <p:nvSpPr>
          <p:cNvPr name="TextBox 12" id="12"/>
          <p:cNvSpPr txBox="true"/>
          <p:nvPr/>
        </p:nvSpPr>
        <p:spPr>
          <a:xfrm rot="0">
            <a:off x="2020996" y="2826302"/>
            <a:ext cx="6362177" cy="1500504"/>
          </a:xfrm>
          <a:prstGeom prst="rect">
            <a:avLst/>
          </a:prstGeom>
        </p:spPr>
        <p:txBody>
          <a:bodyPr anchor="t" rtlCol="false" tIns="0" lIns="0" bIns="0" rIns="0">
            <a:spAutoFit/>
          </a:bodyPr>
          <a:lstStyle/>
          <a:p>
            <a:pPr algn="l" marL="0" indent="0" lvl="0">
              <a:lnSpc>
                <a:spcPts val="6020"/>
              </a:lnSpc>
            </a:pPr>
            <a:r>
              <a:rPr lang="en-US" sz="4300">
                <a:solidFill>
                  <a:srgbClr val="FFFFFF"/>
                </a:solidFill>
                <a:latin typeface="Montserrat Classic Bold"/>
              </a:rPr>
              <a:t>Your Web3 guide Always by your side</a:t>
            </a:r>
          </a:p>
        </p:txBody>
      </p:sp>
      <p:sp>
        <p:nvSpPr>
          <p:cNvPr name="TextBox 13" id="13"/>
          <p:cNvSpPr txBox="true"/>
          <p:nvPr/>
        </p:nvSpPr>
        <p:spPr>
          <a:xfrm rot="0">
            <a:off x="2948993" y="1758975"/>
            <a:ext cx="2007061" cy="895877"/>
          </a:xfrm>
          <a:prstGeom prst="rect">
            <a:avLst/>
          </a:prstGeom>
        </p:spPr>
        <p:txBody>
          <a:bodyPr anchor="t" rtlCol="false" tIns="0" lIns="0" bIns="0" rIns="0">
            <a:spAutoFit/>
          </a:bodyPr>
          <a:lstStyle/>
          <a:p>
            <a:pPr algn="l" marL="0" indent="0" lvl="0">
              <a:lnSpc>
                <a:spcPts val="3645"/>
              </a:lnSpc>
              <a:spcBef>
                <a:spcPct val="0"/>
              </a:spcBef>
            </a:pPr>
            <a:r>
              <a:rPr lang="en-US" sz="2604">
                <a:solidFill>
                  <a:srgbClr val="FFFFFF"/>
                </a:solidFill>
                <a:latin typeface="Montserrat Classic"/>
              </a:rPr>
              <a:t>WEB3 Assistant</a:t>
            </a:r>
          </a:p>
        </p:txBody>
      </p:sp>
      <p:sp>
        <p:nvSpPr>
          <p:cNvPr name="TextBox 14" id="14"/>
          <p:cNvSpPr txBox="true"/>
          <p:nvPr/>
        </p:nvSpPr>
        <p:spPr>
          <a:xfrm rot="0">
            <a:off x="2023959" y="8063146"/>
            <a:ext cx="5737934" cy="438677"/>
          </a:xfrm>
          <a:prstGeom prst="rect">
            <a:avLst/>
          </a:prstGeom>
        </p:spPr>
        <p:txBody>
          <a:bodyPr anchor="t" rtlCol="false" tIns="0" lIns="0" bIns="0" rIns="0">
            <a:spAutoFit/>
          </a:bodyPr>
          <a:lstStyle/>
          <a:p>
            <a:pPr>
              <a:lnSpc>
                <a:spcPts val="3645"/>
              </a:lnSpc>
            </a:pPr>
            <a:r>
              <a:rPr lang="en-US" sz="2604">
                <a:solidFill>
                  <a:srgbClr val="FFFFFF"/>
                </a:solidFill>
                <a:latin typeface="Montserrat Classic"/>
              </a:rPr>
              <a:t>31 March, 2024</a:t>
            </a:r>
          </a:p>
        </p:txBody>
      </p:sp>
      <p:sp>
        <p:nvSpPr>
          <p:cNvPr name="Freeform 15" id="15"/>
          <p:cNvSpPr/>
          <p:nvPr/>
        </p:nvSpPr>
        <p:spPr>
          <a:xfrm flipH="false" flipV="false" rot="0">
            <a:off x="2023959" y="1804877"/>
            <a:ext cx="840830" cy="848252"/>
          </a:xfrm>
          <a:custGeom>
            <a:avLst/>
            <a:gdLst/>
            <a:ahLst/>
            <a:cxnLst/>
            <a:rect r="r" b="b" t="t" l="l"/>
            <a:pathLst>
              <a:path h="848252" w="840830">
                <a:moveTo>
                  <a:pt x="0" y="0"/>
                </a:moveTo>
                <a:lnTo>
                  <a:pt x="840830" y="0"/>
                </a:lnTo>
                <a:lnTo>
                  <a:pt x="840830" y="848253"/>
                </a:lnTo>
                <a:lnTo>
                  <a:pt x="0" y="8482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a:ln cap="sq">
            <a:noFill/>
            <a:prstDash val="solid"/>
            <a:miter/>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1028700" y="1028700"/>
            <a:ext cx="13851112" cy="8780689"/>
            <a:chOff x="0" y="0"/>
            <a:chExt cx="3648030" cy="2312610"/>
          </a:xfrm>
        </p:grpSpPr>
        <p:sp>
          <p:nvSpPr>
            <p:cNvPr name="Freeform 4" id="4"/>
            <p:cNvSpPr/>
            <p:nvPr/>
          </p:nvSpPr>
          <p:spPr>
            <a:xfrm flipH="false" flipV="false" rot="0">
              <a:off x="0" y="0"/>
              <a:ext cx="3648030" cy="2312610"/>
            </a:xfrm>
            <a:custGeom>
              <a:avLst/>
              <a:gdLst/>
              <a:ahLst/>
              <a:cxnLst/>
              <a:rect r="r" b="b" t="t" l="l"/>
              <a:pathLst>
                <a:path h="2312610" w="3648030">
                  <a:moveTo>
                    <a:pt x="32977" y="0"/>
                  </a:moveTo>
                  <a:lnTo>
                    <a:pt x="3615052" y="0"/>
                  </a:lnTo>
                  <a:cubicBezTo>
                    <a:pt x="3633265" y="0"/>
                    <a:pt x="3648030" y="14764"/>
                    <a:pt x="3648030" y="32977"/>
                  </a:cubicBezTo>
                  <a:lnTo>
                    <a:pt x="3648030" y="2279632"/>
                  </a:lnTo>
                  <a:cubicBezTo>
                    <a:pt x="3648030" y="2288378"/>
                    <a:pt x="3644555" y="2296766"/>
                    <a:pt x="3638371" y="2302951"/>
                  </a:cubicBezTo>
                  <a:cubicBezTo>
                    <a:pt x="3632186" y="2309135"/>
                    <a:pt x="3623799" y="2312610"/>
                    <a:pt x="3615052" y="2312610"/>
                  </a:cubicBezTo>
                  <a:lnTo>
                    <a:pt x="32977" y="2312610"/>
                  </a:lnTo>
                  <a:cubicBezTo>
                    <a:pt x="24231" y="2312610"/>
                    <a:pt x="15843" y="2309135"/>
                    <a:pt x="9659" y="2302951"/>
                  </a:cubicBezTo>
                  <a:cubicBezTo>
                    <a:pt x="3474" y="2296766"/>
                    <a:pt x="0" y="2288378"/>
                    <a:pt x="0" y="2279632"/>
                  </a:cubicBezTo>
                  <a:lnTo>
                    <a:pt x="0" y="32977"/>
                  </a:lnTo>
                  <a:cubicBezTo>
                    <a:pt x="0" y="24231"/>
                    <a:pt x="3474" y="15843"/>
                    <a:pt x="9659" y="9659"/>
                  </a:cubicBezTo>
                  <a:cubicBezTo>
                    <a:pt x="15843" y="3474"/>
                    <a:pt x="24231" y="0"/>
                    <a:pt x="32977" y="0"/>
                  </a:cubicBezTo>
                  <a:close/>
                </a:path>
              </a:pathLst>
            </a:custGeom>
            <a:gradFill rotWithShape="true">
              <a:gsLst>
                <a:gs pos="0">
                  <a:srgbClr val="2B69B4">
                    <a:alpha val="100000"/>
                  </a:srgbClr>
                </a:gs>
                <a:gs pos="50000">
                  <a:srgbClr val="4FB6E8">
                    <a:alpha val="100000"/>
                  </a:srgbClr>
                </a:gs>
                <a:gs pos="100000">
                  <a:srgbClr val="1C5396">
                    <a:alpha val="100000"/>
                  </a:srgbClr>
                </a:gs>
              </a:gsLst>
              <a:path path="circle">
                <a:fillToRect l="0" r="100000" t="0" b="100000"/>
              </a:path>
              <a:tileRect r="0" l="-100000" b="0" t="-100000"/>
            </a:gradFill>
            <a:ln w="85725" cap="rnd">
              <a:solidFill>
                <a:srgbClr val="FFFFFF"/>
              </a:solidFill>
              <a:prstDash val="solid"/>
              <a:round/>
            </a:ln>
          </p:spPr>
        </p:sp>
        <p:sp>
          <p:nvSpPr>
            <p:cNvPr name="TextBox 5" id="5"/>
            <p:cNvSpPr txBox="true"/>
            <p:nvPr/>
          </p:nvSpPr>
          <p:spPr>
            <a:xfrm>
              <a:off x="0" y="-95250"/>
              <a:ext cx="3648030" cy="2407860"/>
            </a:xfrm>
            <a:prstGeom prst="rect">
              <a:avLst/>
            </a:prstGeom>
          </p:spPr>
          <p:txBody>
            <a:bodyPr anchor="ctr" rtlCol="false" tIns="50800" lIns="50800" bIns="50800" rIns="50800"/>
            <a:lstStyle/>
            <a:p>
              <a:pPr algn="ctr" marL="0" indent="0" lvl="0">
                <a:lnSpc>
                  <a:spcPts val="3706"/>
                </a:lnSpc>
                <a:spcBef>
                  <a:spcPct val="0"/>
                </a:spcBef>
              </a:pPr>
            </a:p>
          </p:txBody>
        </p:sp>
      </p:grpSp>
      <p:sp>
        <p:nvSpPr>
          <p:cNvPr name="TextBox 6" id="6"/>
          <p:cNvSpPr txBox="true"/>
          <p:nvPr/>
        </p:nvSpPr>
        <p:spPr>
          <a:xfrm rot="0">
            <a:off x="2244411" y="1370887"/>
            <a:ext cx="7242648" cy="1238088"/>
          </a:xfrm>
          <a:prstGeom prst="rect">
            <a:avLst/>
          </a:prstGeom>
        </p:spPr>
        <p:txBody>
          <a:bodyPr anchor="t" rtlCol="false" tIns="0" lIns="0" bIns="0" rIns="0">
            <a:spAutoFit/>
          </a:bodyPr>
          <a:lstStyle/>
          <a:p>
            <a:pPr algn="l" marL="0" indent="0" lvl="0">
              <a:lnSpc>
                <a:spcPts val="10096"/>
              </a:lnSpc>
              <a:spcBef>
                <a:spcPct val="0"/>
              </a:spcBef>
            </a:pPr>
            <a:r>
              <a:rPr lang="en-US" sz="7211">
                <a:solidFill>
                  <a:srgbClr val="FFFFFF"/>
                </a:solidFill>
                <a:latin typeface="Montserrat Classic Bold"/>
              </a:rPr>
              <a:t>About AIBO</a:t>
            </a:r>
          </a:p>
        </p:txBody>
      </p:sp>
      <p:sp>
        <p:nvSpPr>
          <p:cNvPr name="Freeform 7" id="7"/>
          <p:cNvSpPr/>
          <p:nvPr/>
        </p:nvSpPr>
        <p:spPr>
          <a:xfrm flipH="false" flipV="false" rot="0">
            <a:off x="10749585" y="2391422"/>
            <a:ext cx="6690806" cy="6071906"/>
          </a:xfrm>
          <a:custGeom>
            <a:avLst/>
            <a:gdLst/>
            <a:ahLst/>
            <a:cxnLst/>
            <a:rect r="r" b="b" t="t" l="l"/>
            <a:pathLst>
              <a:path h="6071906" w="6690806">
                <a:moveTo>
                  <a:pt x="0" y="0"/>
                </a:moveTo>
                <a:lnTo>
                  <a:pt x="6690806" y="0"/>
                </a:lnTo>
                <a:lnTo>
                  <a:pt x="6690806" y="6071906"/>
                </a:lnTo>
                <a:lnTo>
                  <a:pt x="0" y="6071906"/>
                </a:lnTo>
                <a:lnTo>
                  <a:pt x="0" y="0"/>
                </a:lnTo>
                <a:close/>
              </a:path>
            </a:pathLst>
          </a:custGeom>
          <a:blipFill>
            <a:blip r:embed="rId3"/>
            <a:stretch>
              <a:fillRect l="0" t="0" r="0" b="0"/>
            </a:stretch>
          </a:blipFill>
        </p:spPr>
      </p:sp>
      <p:grpSp>
        <p:nvGrpSpPr>
          <p:cNvPr name="Group 8" id="8"/>
          <p:cNvGrpSpPr/>
          <p:nvPr/>
        </p:nvGrpSpPr>
        <p:grpSpPr>
          <a:xfrm rot="0">
            <a:off x="329855" y="3027337"/>
            <a:ext cx="5535881" cy="744119"/>
            <a:chOff x="0" y="0"/>
            <a:chExt cx="1458010" cy="195982"/>
          </a:xfrm>
        </p:grpSpPr>
        <p:sp>
          <p:nvSpPr>
            <p:cNvPr name="Freeform 9" id="9"/>
            <p:cNvSpPr/>
            <p:nvPr/>
          </p:nvSpPr>
          <p:spPr>
            <a:xfrm flipH="false" flipV="false" rot="0">
              <a:off x="0" y="0"/>
              <a:ext cx="1458010" cy="195982"/>
            </a:xfrm>
            <a:custGeom>
              <a:avLst/>
              <a:gdLst/>
              <a:ahLst/>
              <a:cxnLst/>
              <a:rect r="r" b="b" t="t" l="l"/>
              <a:pathLst>
                <a:path h="195982" w="1458010">
                  <a:moveTo>
                    <a:pt x="82511" y="0"/>
                  </a:moveTo>
                  <a:lnTo>
                    <a:pt x="1375499" y="0"/>
                  </a:lnTo>
                  <a:cubicBezTo>
                    <a:pt x="1421068" y="0"/>
                    <a:pt x="1458010" y="36942"/>
                    <a:pt x="1458010" y="82511"/>
                  </a:cubicBezTo>
                  <a:lnTo>
                    <a:pt x="1458010" y="113471"/>
                  </a:lnTo>
                  <a:cubicBezTo>
                    <a:pt x="1458010" y="135354"/>
                    <a:pt x="1449317" y="156341"/>
                    <a:pt x="1433843" y="171815"/>
                  </a:cubicBezTo>
                  <a:cubicBezTo>
                    <a:pt x="1418369" y="187289"/>
                    <a:pt x="1397382" y="195982"/>
                    <a:pt x="1375499" y="195982"/>
                  </a:cubicBezTo>
                  <a:lnTo>
                    <a:pt x="82511" y="195982"/>
                  </a:lnTo>
                  <a:cubicBezTo>
                    <a:pt x="36942" y="195982"/>
                    <a:pt x="0" y="159040"/>
                    <a:pt x="0" y="113471"/>
                  </a:cubicBezTo>
                  <a:lnTo>
                    <a:pt x="0" y="82511"/>
                  </a:lnTo>
                  <a:cubicBezTo>
                    <a:pt x="0" y="36942"/>
                    <a:pt x="36942" y="0"/>
                    <a:pt x="82511"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0" id="10"/>
            <p:cNvSpPr txBox="true"/>
            <p:nvPr/>
          </p:nvSpPr>
          <p:spPr>
            <a:xfrm>
              <a:off x="0" y="-104775"/>
              <a:ext cx="1458010" cy="300757"/>
            </a:xfrm>
            <a:prstGeom prst="rect">
              <a:avLst/>
            </a:prstGeom>
          </p:spPr>
          <p:txBody>
            <a:bodyPr anchor="ctr" rtlCol="false" tIns="50800" lIns="50800" bIns="50800" rIns="50800"/>
            <a:lstStyle/>
            <a:p>
              <a:pPr algn="ctr">
                <a:lnSpc>
                  <a:spcPts val="4354"/>
                </a:lnSpc>
              </a:pPr>
              <a:r>
                <a:rPr lang="en-US" sz="2688">
                  <a:solidFill>
                    <a:srgbClr val="FFFFFF"/>
                  </a:solidFill>
                  <a:latin typeface="Montserrat"/>
                </a:rPr>
                <a:t> </a:t>
              </a:r>
              <a:r>
                <a:rPr lang="en-US" sz="2688">
                  <a:solidFill>
                    <a:srgbClr val="FFFFFF"/>
                  </a:solidFill>
                  <a:latin typeface="Montserrat"/>
                </a:rPr>
                <a:t>Privacy Defender</a:t>
              </a:r>
            </a:p>
          </p:txBody>
        </p:sp>
      </p:grpSp>
      <p:sp>
        <p:nvSpPr>
          <p:cNvPr name="TextBox 11" id="11"/>
          <p:cNvSpPr txBox="true"/>
          <p:nvPr/>
        </p:nvSpPr>
        <p:spPr>
          <a:xfrm rot="0">
            <a:off x="1982754" y="3952702"/>
            <a:ext cx="8068739" cy="962198"/>
          </a:xfrm>
          <a:prstGeom prst="rect">
            <a:avLst/>
          </a:prstGeom>
        </p:spPr>
        <p:txBody>
          <a:bodyPr anchor="t" rtlCol="false" tIns="0" lIns="0" bIns="0" rIns="0">
            <a:spAutoFit/>
          </a:bodyPr>
          <a:lstStyle/>
          <a:p>
            <a:pPr algn="l">
              <a:lnSpc>
                <a:spcPts val="2602"/>
              </a:lnSpc>
            </a:pPr>
            <a:r>
              <a:rPr lang="en-US" sz="1794">
                <a:solidFill>
                  <a:srgbClr val="FFFFFF"/>
                </a:solidFill>
                <a:latin typeface="Montserrat"/>
              </a:rPr>
              <a:t>AIBO leverages end-to-end encryption technology to ensure your conversations remain private and secure. The security of your chat data is our top priority.</a:t>
            </a:r>
          </a:p>
        </p:txBody>
      </p:sp>
      <p:grpSp>
        <p:nvGrpSpPr>
          <p:cNvPr name="Group 12" id="12"/>
          <p:cNvGrpSpPr/>
          <p:nvPr/>
        </p:nvGrpSpPr>
        <p:grpSpPr>
          <a:xfrm rot="0">
            <a:off x="329855" y="5143500"/>
            <a:ext cx="5381108" cy="728953"/>
            <a:chOff x="0" y="0"/>
            <a:chExt cx="1417247" cy="191988"/>
          </a:xfrm>
        </p:grpSpPr>
        <p:sp>
          <p:nvSpPr>
            <p:cNvPr name="Freeform 13" id="13"/>
            <p:cNvSpPr/>
            <p:nvPr/>
          </p:nvSpPr>
          <p:spPr>
            <a:xfrm flipH="false" flipV="false" rot="0">
              <a:off x="0" y="0"/>
              <a:ext cx="1417247" cy="191988"/>
            </a:xfrm>
            <a:custGeom>
              <a:avLst/>
              <a:gdLst/>
              <a:ahLst/>
              <a:cxnLst/>
              <a:rect r="r" b="b" t="t" l="l"/>
              <a:pathLst>
                <a:path h="191988" w="1417247">
                  <a:moveTo>
                    <a:pt x="84885" y="0"/>
                  </a:moveTo>
                  <a:lnTo>
                    <a:pt x="1332362" y="0"/>
                  </a:lnTo>
                  <a:cubicBezTo>
                    <a:pt x="1379242" y="0"/>
                    <a:pt x="1417247" y="38004"/>
                    <a:pt x="1417247" y="84885"/>
                  </a:cubicBezTo>
                  <a:lnTo>
                    <a:pt x="1417247" y="107103"/>
                  </a:lnTo>
                  <a:cubicBezTo>
                    <a:pt x="1417247" y="129616"/>
                    <a:pt x="1408303" y="151206"/>
                    <a:pt x="1392384" y="167125"/>
                  </a:cubicBezTo>
                  <a:cubicBezTo>
                    <a:pt x="1376466" y="183044"/>
                    <a:pt x="1354875" y="191988"/>
                    <a:pt x="1332362" y="191988"/>
                  </a:cubicBezTo>
                  <a:lnTo>
                    <a:pt x="84885" y="191988"/>
                  </a:lnTo>
                  <a:cubicBezTo>
                    <a:pt x="62372" y="191988"/>
                    <a:pt x="40781" y="183044"/>
                    <a:pt x="24862" y="167125"/>
                  </a:cubicBezTo>
                  <a:cubicBezTo>
                    <a:pt x="8943" y="151206"/>
                    <a:pt x="0" y="129616"/>
                    <a:pt x="0" y="107103"/>
                  </a:cubicBezTo>
                  <a:lnTo>
                    <a:pt x="0" y="84885"/>
                  </a:lnTo>
                  <a:cubicBezTo>
                    <a:pt x="0" y="62372"/>
                    <a:pt x="8943" y="40781"/>
                    <a:pt x="24862" y="24862"/>
                  </a:cubicBezTo>
                  <a:cubicBezTo>
                    <a:pt x="40781" y="8943"/>
                    <a:pt x="62372" y="0"/>
                    <a:pt x="84885"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4" id="14"/>
            <p:cNvSpPr txBox="true"/>
            <p:nvPr/>
          </p:nvSpPr>
          <p:spPr>
            <a:xfrm>
              <a:off x="0" y="-104775"/>
              <a:ext cx="1417247" cy="296763"/>
            </a:xfrm>
            <a:prstGeom prst="rect">
              <a:avLst/>
            </a:prstGeom>
          </p:spPr>
          <p:txBody>
            <a:bodyPr anchor="ctr" rtlCol="false" tIns="50800" lIns="50800" bIns="50800" rIns="50800"/>
            <a:lstStyle/>
            <a:p>
              <a:pPr algn="ctr">
                <a:lnSpc>
                  <a:spcPts val="4354"/>
                </a:lnSpc>
              </a:pPr>
              <a:r>
                <a:rPr lang="en-US" sz="2688">
                  <a:solidFill>
                    <a:srgbClr val="FFFFFF"/>
                  </a:solidFill>
                  <a:latin typeface="Montserrat"/>
                </a:rPr>
                <a:t> </a:t>
              </a:r>
              <a:r>
                <a:rPr lang="en-US" sz="2688">
                  <a:solidFill>
                    <a:srgbClr val="FFFFFF"/>
                  </a:solidFill>
                  <a:latin typeface="Montserrat"/>
                </a:rPr>
                <a:t>Blockchain Encyclopedia </a:t>
              </a:r>
            </a:p>
          </p:txBody>
        </p:sp>
      </p:grpSp>
      <p:sp>
        <p:nvSpPr>
          <p:cNvPr name="TextBox 15" id="15"/>
          <p:cNvSpPr txBox="true"/>
          <p:nvPr/>
        </p:nvSpPr>
        <p:spPr>
          <a:xfrm rot="0">
            <a:off x="1982754" y="5972827"/>
            <a:ext cx="8640239" cy="962198"/>
          </a:xfrm>
          <a:prstGeom prst="rect">
            <a:avLst/>
          </a:prstGeom>
        </p:spPr>
        <p:txBody>
          <a:bodyPr anchor="t" rtlCol="false" tIns="0" lIns="0" bIns="0" rIns="0">
            <a:spAutoFit/>
          </a:bodyPr>
          <a:lstStyle/>
          <a:p>
            <a:pPr algn="l">
              <a:lnSpc>
                <a:spcPts val="2602"/>
              </a:lnSpc>
            </a:pPr>
            <a:r>
              <a:rPr lang="en-US" sz="1794">
                <a:solidFill>
                  <a:srgbClr val="FFFFFF"/>
                </a:solidFill>
                <a:latin typeface="Montserrat"/>
              </a:rPr>
              <a:t>Powered by cutting-edge AI technology, AIBO collects and analyzes trending topics and transaction data on the blockchain. This will empower you with unparalleled insights into the ever-evolving blockchain landscape.</a:t>
            </a:r>
          </a:p>
        </p:txBody>
      </p:sp>
      <p:grpSp>
        <p:nvGrpSpPr>
          <p:cNvPr name="Group 16" id="16"/>
          <p:cNvGrpSpPr/>
          <p:nvPr/>
        </p:nvGrpSpPr>
        <p:grpSpPr>
          <a:xfrm rot="0">
            <a:off x="329855" y="7163625"/>
            <a:ext cx="5381108" cy="728953"/>
            <a:chOff x="0" y="0"/>
            <a:chExt cx="1417247" cy="191988"/>
          </a:xfrm>
        </p:grpSpPr>
        <p:sp>
          <p:nvSpPr>
            <p:cNvPr name="Freeform 17" id="17"/>
            <p:cNvSpPr/>
            <p:nvPr/>
          </p:nvSpPr>
          <p:spPr>
            <a:xfrm flipH="false" flipV="false" rot="0">
              <a:off x="0" y="0"/>
              <a:ext cx="1417247" cy="191988"/>
            </a:xfrm>
            <a:custGeom>
              <a:avLst/>
              <a:gdLst/>
              <a:ahLst/>
              <a:cxnLst/>
              <a:rect r="r" b="b" t="t" l="l"/>
              <a:pathLst>
                <a:path h="191988" w="1417247">
                  <a:moveTo>
                    <a:pt x="84885" y="0"/>
                  </a:moveTo>
                  <a:lnTo>
                    <a:pt x="1332362" y="0"/>
                  </a:lnTo>
                  <a:cubicBezTo>
                    <a:pt x="1379242" y="0"/>
                    <a:pt x="1417247" y="38004"/>
                    <a:pt x="1417247" y="84885"/>
                  </a:cubicBezTo>
                  <a:lnTo>
                    <a:pt x="1417247" y="107103"/>
                  </a:lnTo>
                  <a:cubicBezTo>
                    <a:pt x="1417247" y="129616"/>
                    <a:pt x="1408303" y="151206"/>
                    <a:pt x="1392384" y="167125"/>
                  </a:cubicBezTo>
                  <a:cubicBezTo>
                    <a:pt x="1376466" y="183044"/>
                    <a:pt x="1354875" y="191988"/>
                    <a:pt x="1332362" y="191988"/>
                  </a:cubicBezTo>
                  <a:lnTo>
                    <a:pt x="84885" y="191988"/>
                  </a:lnTo>
                  <a:cubicBezTo>
                    <a:pt x="62372" y="191988"/>
                    <a:pt x="40781" y="183044"/>
                    <a:pt x="24862" y="167125"/>
                  </a:cubicBezTo>
                  <a:cubicBezTo>
                    <a:pt x="8943" y="151206"/>
                    <a:pt x="0" y="129616"/>
                    <a:pt x="0" y="107103"/>
                  </a:cubicBezTo>
                  <a:lnTo>
                    <a:pt x="0" y="84885"/>
                  </a:lnTo>
                  <a:cubicBezTo>
                    <a:pt x="0" y="62372"/>
                    <a:pt x="8943" y="40781"/>
                    <a:pt x="24862" y="24862"/>
                  </a:cubicBezTo>
                  <a:cubicBezTo>
                    <a:pt x="40781" y="8943"/>
                    <a:pt x="62372" y="0"/>
                    <a:pt x="84885"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8" id="18"/>
            <p:cNvSpPr txBox="true"/>
            <p:nvPr/>
          </p:nvSpPr>
          <p:spPr>
            <a:xfrm>
              <a:off x="0" y="-104775"/>
              <a:ext cx="1417247" cy="296763"/>
            </a:xfrm>
            <a:prstGeom prst="rect">
              <a:avLst/>
            </a:prstGeom>
          </p:spPr>
          <p:txBody>
            <a:bodyPr anchor="ctr" rtlCol="false" tIns="50800" lIns="50800" bIns="50800" rIns="50800"/>
            <a:lstStyle/>
            <a:p>
              <a:pPr algn="ctr">
                <a:lnSpc>
                  <a:spcPts val="4354"/>
                </a:lnSpc>
              </a:pPr>
              <a:r>
                <a:rPr lang="en-US" sz="2688">
                  <a:solidFill>
                    <a:srgbClr val="FFFFFF"/>
                  </a:solidFill>
                  <a:latin typeface="Montserrat"/>
                </a:rPr>
                <a:t> Smart Trading Assistant</a:t>
              </a:r>
            </a:p>
          </p:txBody>
        </p:sp>
      </p:grpSp>
      <p:sp>
        <p:nvSpPr>
          <p:cNvPr name="TextBox 19" id="19"/>
          <p:cNvSpPr txBox="true"/>
          <p:nvPr/>
        </p:nvSpPr>
        <p:spPr>
          <a:xfrm rot="0">
            <a:off x="1982754" y="8073553"/>
            <a:ext cx="8905579" cy="1286048"/>
          </a:xfrm>
          <a:prstGeom prst="rect">
            <a:avLst/>
          </a:prstGeom>
        </p:spPr>
        <p:txBody>
          <a:bodyPr anchor="t" rtlCol="false" tIns="0" lIns="0" bIns="0" rIns="0">
            <a:spAutoFit/>
          </a:bodyPr>
          <a:lstStyle/>
          <a:p>
            <a:pPr algn="l">
              <a:lnSpc>
                <a:spcPts val="2602"/>
              </a:lnSpc>
            </a:pPr>
            <a:r>
              <a:rPr lang="en-US" sz="1794">
                <a:solidFill>
                  <a:srgbClr val="FFFFFF"/>
                </a:solidFill>
                <a:latin typeface="Montserrat"/>
              </a:rPr>
              <a:t>AIBO's intuitive and user-friendly interface makes it easy for anyone to get started, regardless of their experience or expertise. With AIBO, you can seamlessly access all the trading tools you need to make informed investment decisions, all in one place.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1797511" y="748302"/>
            <a:ext cx="12723704" cy="9211093"/>
            <a:chOff x="0" y="0"/>
            <a:chExt cx="3351099" cy="2425967"/>
          </a:xfrm>
        </p:grpSpPr>
        <p:sp>
          <p:nvSpPr>
            <p:cNvPr name="Freeform 4" id="4"/>
            <p:cNvSpPr/>
            <p:nvPr/>
          </p:nvSpPr>
          <p:spPr>
            <a:xfrm flipH="false" flipV="false" rot="0">
              <a:off x="0" y="0"/>
              <a:ext cx="3351099" cy="2425967"/>
            </a:xfrm>
            <a:custGeom>
              <a:avLst/>
              <a:gdLst/>
              <a:ahLst/>
              <a:cxnLst/>
              <a:rect r="r" b="b" t="t" l="l"/>
              <a:pathLst>
                <a:path h="2425967" w="3351099">
                  <a:moveTo>
                    <a:pt x="35899" y="0"/>
                  </a:moveTo>
                  <a:lnTo>
                    <a:pt x="3315200" y="0"/>
                  </a:lnTo>
                  <a:cubicBezTo>
                    <a:pt x="3335026" y="0"/>
                    <a:pt x="3351099" y="16073"/>
                    <a:pt x="3351099" y="35899"/>
                  </a:cubicBezTo>
                  <a:lnTo>
                    <a:pt x="3351099" y="2390067"/>
                  </a:lnTo>
                  <a:cubicBezTo>
                    <a:pt x="3351099" y="2409894"/>
                    <a:pt x="3335026" y="2425967"/>
                    <a:pt x="3315200" y="2425967"/>
                  </a:cubicBezTo>
                  <a:lnTo>
                    <a:pt x="35899" y="2425967"/>
                  </a:lnTo>
                  <a:cubicBezTo>
                    <a:pt x="16073" y="2425967"/>
                    <a:pt x="0" y="2409894"/>
                    <a:pt x="0" y="2390067"/>
                  </a:cubicBezTo>
                  <a:lnTo>
                    <a:pt x="0" y="35899"/>
                  </a:lnTo>
                  <a:cubicBezTo>
                    <a:pt x="0" y="16073"/>
                    <a:pt x="16073" y="0"/>
                    <a:pt x="35899"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5" id="5"/>
            <p:cNvSpPr txBox="true"/>
            <p:nvPr/>
          </p:nvSpPr>
          <p:spPr>
            <a:xfrm>
              <a:off x="0" y="-95250"/>
              <a:ext cx="3351099" cy="2521217"/>
            </a:xfrm>
            <a:prstGeom prst="rect">
              <a:avLst/>
            </a:prstGeom>
          </p:spPr>
          <p:txBody>
            <a:bodyPr anchor="ctr" rtlCol="false" tIns="50800" lIns="50800" bIns="50800" rIns="50800"/>
            <a:lstStyle/>
            <a:p>
              <a:pPr algn="ctr" marL="0" indent="0" lvl="0">
                <a:lnSpc>
                  <a:spcPts val="3706"/>
                </a:lnSpc>
                <a:spcBef>
                  <a:spcPct val="0"/>
                </a:spcBef>
              </a:pPr>
            </a:p>
          </p:txBody>
        </p:sp>
      </p:grpSp>
      <p:sp>
        <p:nvSpPr>
          <p:cNvPr name="TextBox 6" id="6"/>
          <p:cNvSpPr txBox="true"/>
          <p:nvPr/>
        </p:nvSpPr>
        <p:spPr>
          <a:xfrm rot="0">
            <a:off x="2203129" y="1313103"/>
            <a:ext cx="9294304" cy="1078552"/>
          </a:xfrm>
          <a:prstGeom prst="rect">
            <a:avLst/>
          </a:prstGeom>
        </p:spPr>
        <p:txBody>
          <a:bodyPr anchor="t" rtlCol="false" tIns="0" lIns="0" bIns="0" rIns="0">
            <a:spAutoFit/>
          </a:bodyPr>
          <a:lstStyle/>
          <a:p>
            <a:pPr algn="l" marL="0" indent="0" lvl="0">
              <a:lnSpc>
                <a:spcPts val="8802"/>
              </a:lnSpc>
              <a:spcBef>
                <a:spcPct val="0"/>
              </a:spcBef>
            </a:pPr>
            <a:r>
              <a:rPr lang="en-US" sz="6287">
                <a:solidFill>
                  <a:srgbClr val="FFFFFF"/>
                </a:solidFill>
                <a:latin typeface="Montserrat Classic Bold"/>
              </a:rPr>
              <a:t>Technical Architecture</a:t>
            </a:r>
          </a:p>
        </p:txBody>
      </p:sp>
      <p:grpSp>
        <p:nvGrpSpPr>
          <p:cNvPr name="Group 7" id="7"/>
          <p:cNvGrpSpPr/>
          <p:nvPr/>
        </p:nvGrpSpPr>
        <p:grpSpPr>
          <a:xfrm rot="0">
            <a:off x="910668" y="5151715"/>
            <a:ext cx="5535881" cy="912009"/>
            <a:chOff x="0" y="0"/>
            <a:chExt cx="1458010" cy="240200"/>
          </a:xfrm>
        </p:grpSpPr>
        <p:sp>
          <p:nvSpPr>
            <p:cNvPr name="Freeform 8" id="8"/>
            <p:cNvSpPr/>
            <p:nvPr/>
          </p:nvSpPr>
          <p:spPr>
            <a:xfrm flipH="false" flipV="false" rot="0">
              <a:off x="0" y="0"/>
              <a:ext cx="1458010" cy="240200"/>
            </a:xfrm>
            <a:custGeom>
              <a:avLst/>
              <a:gdLst/>
              <a:ahLst/>
              <a:cxnLst/>
              <a:rect r="r" b="b" t="t" l="l"/>
              <a:pathLst>
                <a:path h="240200" w="1458010">
                  <a:moveTo>
                    <a:pt x="82511" y="0"/>
                  </a:moveTo>
                  <a:lnTo>
                    <a:pt x="1375499" y="0"/>
                  </a:lnTo>
                  <a:cubicBezTo>
                    <a:pt x="1421068" y="0"/>
                    <a:pt x="1458010" y="36942"/>
                    <a:pt x="1458010" y="82511"/>
                  </a:cubicBezTo>
                  <a:lnTo>
                    <a:pt x="1458010" y="157688"/>
                  </a:lnTo>
                  <a:cubicBezTo>
                    <a:pt x="1458010" y="203258"/>
                    <a:pt x="1421068" y="240200"/>
                    <a:pt x="1375499" y="240200"/>
                  </a:cubicBezTo>
                  <a:lnTo>
                    <a:pt x="82511" y="240200"/>
                  </a:lnTo>
                  <a:cubicBezTo>
                    <a:pt x="36942" y="240200"/>
                    <a:pt x="0" y="203258"/>
                    <a:pt x="0" y="157688"/>
                  </a:cubicBezTo>
                  <a:lnTo>
                    <a:pt x="0" y="82511"/>
                  </a:lnTo>
                  <a:cubicBezTo>
                    <a:pt x="0" y="36942"/>
                    <a:pt x="36942" y="0"/>
                    <a:pt x="82511"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9" id="9"/>
            <p:cNvSpPr txBox="true"/>
            <p:nvPr/>
          </p:nvSpPr>
          <p:spPr>
            <a:xfrm>
              <a:off x="0" y="-104775"/>
              <a:ext cx="1458010" cy="344975"/>
            </a:xfrm>
            <a:prstGeom prst="rect">
              <a:avLst/>
            </a:prstGeom>
          </p:spPr>
          <p:txBody>
            <a:bodyPr anchor="ctr" rtlCol="false" tIns="50800" lIns="50800" bIns="50800" rIns="50800"/>
            <a:lstStyle/>
            <a:p>
              <a:pPr algn="ctr">
                <a:lnSpc>
                  <a:spcPts val="4354"/>
                </a:lnSpc>
              </a:pPr>
              <a:r>
                <a:rPr lang="en-US" sz="2688">
                  <a:solidFill>
                    <a:srgbClr val="FFFFFF"/>
                  </a:solidFill>
                  <a:latin typeface="Montserrat"/>
                </a:rPr>
                <a:t>Large-scale Language Model</a:t>
              </a:r>
              <a:r>
                <a:rPr lang="en-US" sz="2688">
                  <a:solidFill>
                    <a:srgbClr val="FFFFFF"/>
                  </a:solidFill>
                  <a:latin typeface="Montserrat"/>
                </a:rPr>
                <a:t> </a:t>
              </a:r>
            </a:p>
          </p:txBody>
        </p:sp>
      </p:grpSp>
      <p:sp>
        <p:nvSpPr>
          <p:cNvPr name="TextBox 10" id="10"/>
          <p:cNvSpPr txBox="true"/>
          <p:nvPr/>
        </p:nvSpPr>
        <p:spPr>
          <a:xfrm rot="0">
            <a:off x="2076002" y="6274469"/>
            <a:ext cx="8894594" cy="778048"/>
          </a:xfrm>
          <a:prstGeom prst="rect">
            <a:avLst/>
          </a:prstGeom>
        </p:spPr>
        <p:txBody>
          <a:bodyPr anchor="t" rtlCol="false" tIns="0" lIns="0" bIns="0" rIns="0">
            <a:spAutoFit/>
          </a:bodyPr>
          <a:lstStyle/>
          <a:p>
            <a:pPr algn="l">
              <a:lnSpc>
                <a:spcPts val="3182"/>
              </a:lnSpc>
            </a:pPr>
            <a:r>
              <a:rPr lang="en-US" sz="2194">
                <a:solidFill>
                  <a:srgbClr val="FFFFFF"/>
                </a:solidFill>
                <a:latin typeface="Montserrat"/>
              </a:rPr>
              <a:t>Empower user intent analysis and dialogue management, store user memories, and generate personalized responses for users.</a:t>
            </a:r>
          </a:p>
        </p:txBody>
      </p:sp>
      <p:grpSp>
        <p:nvGrpSpPr>
          <p:cNvPr name="Group 11" id="11"/>
          <p:cNvGrpSpPr/>
          <p:nvPr/>
        </p:nvGrpSpPr>
        <p:grpSpPr>
          <a:xfrm rot="0">
            <a:off x="987417" y="7409059"/>
            <a:ext cx="5459132" cy="914010"/>
            <a:chOff x="0" y="0"/>
            <a:chExt cx="1437796" cy="240727"/>
          </a:xfrm>
        </p:grpSpPr>
        <p:sp>
          <p:nvSpPr>
            <p:cNvPr name="Freeform 12" id="12"/>
            <p:cNvSpPr/>
            <p:nvPr/>
          </p:nvSpPr>
          <p:spPr>
            <a:xfrm flipH="false" flipV="false" rot="0">
              <a:off x="0" y="0"/>
              <a:ext cx="1437796" cy="240727"/>
            </a:xfrm>
            <a:custGeom>
              <a:avLst/>
              <a:gdLst/>
              <a:ahLst/>
              <a:cxnLst/>
              <a:rect r="r" b="b" t="t" l="l"/>
              <a:pathLst>
                <a:path h="240727" w="1437796">
                  <a:moveTo>
                    <a:pt x="83671" y="0"/>
                  </a:moveTo>
                  <a:lnTo>
                    <a:pt x="1354125" y="0"/>
                  </a:lnTo>
                  <a:cubicBezTo>
                    <a:pt x="1376316" y="0"/>
                    <a:pt x="1397598" y="8815"/>
                    <a:pt x="1413289" y="24507"/>
                  </a:cubicBezTo>
                  <a:cubicBezTo>
                    <a:pt x="1428981" y="40198"/>
                    <a:pt x="1437796" y="61480"/>
                    <a:pt x="1437796" y="83671"/>
                  </a:cubicBezTo>
                  <a:lnTo>
                    <a:pt x="1437796" y="157055"/>
                  </a:lnTo>
                  <a:cubicBezTo>
                    <a:pt x="1437796" y="179247"/>
                    <a:pt x="1428981" y="200529"/>
                    <a:pt x="1413289" y="216220"/>
                  </a:cubicBezTo>
                  <a:cubicBezTo>
                    <a:pt x="1397598" y="231912"/>
                    <a:pt x="1376316" y="240727"/>
                    <a:pt x="1354125" y="240727"/>
                  </a:cubicBezTo>
                  <a:lnTo>
                    <a:pt x="83671" y="240727"/>
                  </a:lnTo>
                  <a:cubicBezTo>
                    <a:pt x="61480" y="240727"/>
                    <a:pt x="40198" y="231912"/>
                    <a:pt x="24507" y="216220"/>
                  </a:cubicBezTo>
                  <a:cubicBezTo>
                    <a:pt x="8815" y="200529"/>
                    <a:pt x="0" y="179247"/>
                    <a:pt x="0" y="157055"/>
                  </a:cubicBezTo>
                  <a:lnTo>
                    <a:pt x="0" y="83671"/>
                  </a:lnTo>
                  <a:cubicBezTo>
                    <a:pt x="0" y="61480"/>
                    <a:pt x="8815" y="40198"/>
                    <a:pt x="24507" y="24507"/>
                  </a:cubicBezTo>
                  <a:cubicBezTo>
                    <a:pt x="40198" y="8815"/>
                    <a:pt x="61480" y="0"/>
                    <a:pt x="83671"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3" id="13"/>
            <p:cNvSpPr txBox="true"/>
            <p:nvPr/>
          </p:nvSpPr>
          <p:spPr>
            <a:xfrm>
              <a:off x="0" y="-104775"/>
              <a:ext cx="1437796" cy="345502"/>
            </a:xfrm>
            <a:prstGeom prst="rect">
              <a:avLst/>
            </a:prstGeom>
          </p:spPr>
          <p:txBody>
            <a:bodyPr anchor="ctr" rtlCol="false" tIns="50800" lIns="50800" bIns="50800" rIns="50800"/>
            <a:lstStyle/>
            <a:p>
              <a:pPr algn="ctr">
                <a:lnSpc>
                  <a:spcPts val="4354"/>
                </a:lnSpc>
              </a:pPr>
              <a:r>
                <a:rPr lang="en-US" sz="2688">
                  <a:solidFill>
                    <a:srgbClr val="FFFFFF"/>
                  </a:solidFill>
                  <a:latin typeface="Montserrat"/>
                </a:rPr>
                <a:t>On-chain Aggregators</a:t>
              </a:r>
            </a:p>
          </p:txBody>
        </p:sp>
      </p:grpSp>
      <p:sp>
        <p:nvSpPr>
          <p:cNvPr name="TextBox 14" id="14"/>
          <p:cNvSpPr txBox="true"/>
          <p:nvPr/>
        </p:nvSpPr>
        <p:spPr>
          <a:xfrm rot="0">
            <a:off x="2203129" y="8480252"/>
            <a:ext cx="7456418" cy="778048"/>
          </a:xfrm>
          <a:prstGeom prst="rect">
            <a:avLst/>
          </a:prstGeom>
        </p:spPr>
        <p:txBody>
          <a:bodyPr anchor="t" rtlCol="false" tIns="0" lIns="0" bIns="0" rIns="0">
            <a:spAutoFit/>
          </a:bodyPr>
          <a:lstStyle/>
          <a:p>
            <a:pPr algn="l">
              <a:lnSpc>
                <a:spcPts val="3182"/>
              </a:lnSpc>
            </a:pPr>
            <a:r>
              <a:rPr lang="en-US" sz="2194">
                <a:solidFill>
                  <a:srgbClr val="FFFFFF"/>
                </a:solidFill>
                <a:latin typeface="Montserrat"/>
              </a:rPr>
              <a:t>Identify optimal trading paths and provide users with the best trading services.</a:t>
            </a:r>
          </a:p>
        </p:txBody>
      </p:sp>
      <p:grpSp>
        <p:nvGrpSpPr>
          <p:cNvPr name="Group 15" id="15"/>
          <p:cNvGrpSpPr>
            <a:grpSpLocks noChangeAspect="true"/>
          </p:cNvGrpSpPr>
          <p:nvPr/>
        </p:nvGrpSpPr>
        <p:grpSpPr>
          <a:xfrm rot="0">
            <a:off x="12494162" y="2057402"/>
            <a:ext cx="4765138" cy="7100634"/>
            <a:chOff x="0" y="0"/>
            <a:chExt cx="3663950" cy="5459730"/>
          </a:xfrm>
        </p:grpSpPr>
        <p:sp>
          <p:nvSpPr>
            <p:cNvPr name="Freeform 16" id="16"/>
            <p:cNvSpPr/>
            <p:nvPr/>
          </p:nvSpPr>
          <p:spPr>
            <a:xfrm flipH="false" flipV="false" rot="0">
              <a:off x="31750" y="31750"/>
              <a:ext cx="3600450" cy="5396230"/>
            </a:xfrm>
            <a:custGeom>
              <a:avLst/>
              <a:gdLst/>
              <a:ahLst/>
              <a:cxnLst/>
              <a:rect r="r" b="b" t="t" l="l"/>
              <a:pathLst>
                <a:path h="5396230" w="3600450">
                  <a:moveTo>
                    <a:pt x="3600450" y="5036820"/>
                  </a:moveTo>
                  <a:cubicBezTo>
                    <a:pt x="3600450" y="5236210"/>
                    <a:pt x="3439160" y="5396230"/>
                    <a:pt x="3241040" y="5396230"/>
                  </a:cubicBezTo>
                  <a:lnTo>
                    <a:pt x="359410" y="5396230"/>
                  </a:lnTo>
                  <a:cubicBezTo>
                    <a:pt x="160020" y="5396230"/>
                    <a:pt x="0" y="5234940"/>
                    <a:pt x="0" y="5036820"/>
                  </a:cubicBezTo>
                  <a:lnTo>
                    <a:pt x="0" y="359410"/>
                  </a:lnTo>
                  <a:cubicBezTo>
                    <a:pt x="0" y="160020"/>
                    <a:pt x="161290" y="0"/>
                    <a:pt x="359410" y="0"/>
                  </a:cubicBezTo>
                  <a:lnTo>
                    <a:pt x="3239770" y="0"/>
                  </a:lnTo>
                  <a:cubicBezTo>
                    <a:pt x="3439160" y="0"/>
                    <a:pt x="3599180" y="161290"/>
                    <a:pt x="3599180" y="359410"/>
                  </a:cubicBezTo>
                  <a:lnTo>
                    <a:pt x="3600450" y="5036820"/>
                  </a:lnTo>
                  <a:close/>
                </a:path>
              </a:pathLst>
            </a:custGeom>
            <a:blipFill>
              <a:blip r:embed="rId3"/>
              <a:stretch>
                <a:fillRect l="-83223" t="0" r="-83223" b="0"/>
              </a:stretch>
            </a:blipFill>
          </p:spPr>
        </p:sp>
        <p:sp>
          <p:nvSpPr>
            <p:cNvPr name="Freeform 17" id="17"/>
            <p:cNvSpPr/>
            <p:nvPr/>
          </p:nvSpPr>
          <p:spPr>
            <a:xfrm flipH="false" flipV="false" rot="0">
              <a:off x="0" y="0"/>
              <a:ext cx="3663950" cy="5459730"/>
            </a:xfrm>
            <a:custGeom>
              <a:avLst/>
              <a:gdLst/>
              <a:ahLst/>
              <a:cxnLst/>
              <a:rect r="r" b="b" t="t" l="l"/>
              <a:pathLst>
                <a:path h="5459730" w="3663950">
                  <a:moveTo>
                    <a:pt x="3271520" y="5459730"/>
                  </a:moveTo>
                  <a:lnTo>
                    <a:pt x="391160" y="5459730"/>
                  </a:lnTo>
                  <a:cubicBezTo>
                    <a:pt x="175260" y="5459730"/>
                    <a:pt x="0" y="5284470"/>
                    <a:pt x="0" y="5068570"/>
                  </a:cubicBezTo>
                  <a:lnTo>
                    <a:pt x="0" y="391160"/>
                  </a:lnTo>
                  <a:cubicBezTo>
                    <a:pt x="0" y="175260"/>
                    <a:pt x="175260" y="0"/>
                    <a:pt x="391160" y="0"/>
                  </a:cubicBezTo>
                  <a:lnTo>
                    <a:pt x="3271520" y="0"/>
                  </a:lnTo>
                  <a:cubicBezTo>
                    <a:pt x="3487420" y="0"/>
                    <a:pt x="3662680" y="175260"/>
                    <a:pt x="3662680" y="391160"/>
                  </a:cubicBezTo>
                  <a:lnTo>
                    <a:pt x="3662680" y="5067300"/>
                  </a:lnTo>
                  <a:cubicBezTo>
                    <a:pt x="3663950" y="5284470"/>
                    <a:pt x="3487420" y="5459730"/>
                    <a:pt x="3271520" y="5459730"/>
                  </a:cubicBezTo>
                  <a:close/>
                  <a:moveTo>
                    <a:pt x="391160" y="63500"/>
                  </a:moveTo>
                  <a:cubicBezTo>
                    <a:pt x="210820" y="63500"/>
                    <a:pt x="63500" y="210820"/>
                    <a:pt x="63500" y="391160"/>
                  </a:cubicBezTo>
                  <a:lnTo>
                    <a:pt x="63500" y="5067300"/>
                  </a:lnTo>
                  <a:cubicBezTo>
                    <a:pt x="63500" y="5248910"/>
                    <a:pt x="210820" y="5394960"/>
                    <a:pt x="391160" y="5394960"/>
                  </a:cubicBezTo>
                  <a:lnTo>
                    <a:pt x="3271520" y="5394960"/>
                  </a:lnTo>
                  <a:cubicBezTo>
                    <a:pt x="3453130" y="5394960"/>
                    <a:pt x="3599180" y="5247640"/>
                    <a:pt x="3599180" y="5067300"/>
                  </a:cubicBezTo>
                  <a:lnTo>
                    <a:pt x="3599180" y="391160"/>
                  </a:lnTo>
                  <a:cubicBezTo>
                    <a:pt x="3599180" y="209550"/>
                    <a:pt x="3451860" y="63500"/>
                    <a:pt x="3271520" y="63500"/>
                  </a:cubicBezTo>
                  <a:lnTo>
                    <a:pt x="391160" y="63500"/>
                  </a:lnTo>
                  <a:close/>
                </a:path>
              </a:pathLst>
            </a:custGeom>
            <a:solidFill>
              <a:srgbClr val="FFFFFF"/>
            </a:solidFill>
          </p:spPr>
        </p:sp>
      </p:grpSp>
      <p:grpSp>
        <p:nvGrpSpPr>
          <p:cNvPr name="Group 18" id="18"/>
          <p:cNvGrpSpPr/>
          <p:nvPr/>
        </p:nvGrpSpPr>
        <p:grpSpPr>
          <a:xfrm rot="0">
            <a:off x="910668" y="2947308"/>
            <a:ext cx="5535881" cy="912009"/>
            <a:chOff x="0" y="0"/>
            <a:chExt cx="1458010" cy="240200"/>
          </a:xfrm>
        </p:grpSpPr>
        <p:sp>
          <p:nvSpPr>
            <p:cNvPr name="Freeform 19" id="19"/>
            <p:cNvSpPr/>
            <p:nvPr/>
          </p:nvSpPr>
          <p:spPr>
            <a:xfrm flipH="false" flipV="false" rot="0">
              <a:off x="0" y="0"/>
              <a:ext cx="1458010" cy="240200"/>
            </a:xfrm>
            <a:custGeom>
              <a:avLst/>
              <a:gdLst/>
              <a:ahLst/>
              <a:cxnLst/>
              <a:rect r="r" b="b" t="t" l="l"/>
              <a:pathLst>
                <a:path h="240200" w="1458010">
                  <a:moveTo>
                    <a:pt x="82511" y="0"/>
                  </a:moveTo>
                  <a:lnTo>
                    <a:pt x="1375499" y="0"/>
                  </a:lnTo>
                  <a:cubicBezTo>
                    <a:pt x="1421068" y="0"/>
                    <a:pt x="1458010" y="36942"/>
                    <a:pt x="1458010" y="82511"/>
                  </a:cubicBezTo>
                  <a:lnTo>
                    <a:pt x="1458010" y="157688"/>
                  </a:lnTo>
                  <a:cubicBezTo>
                    <a:pt x="1458010" y="203258"/>
                    <a:pt x="1421068" y="240200"/>
                    <a:pt x="1375499" y="240200"/>
                  </a:cubicBezTo>
                  <a:lnTo>
                    <a:pt x="82511" y="240200"/>
                  </a:lnTo>
                  <a:cubicBezTo>
                    <a:pt x="36942" y="240200"/>
                    <a:pt x="0" y="203258"/>
                    <a:pt x="0" y="157688"/>
                  </a:cubicBezTo>
                  <a:lnTo>
                    <a:pt x="0" y="82511"/>
                  </a:lnTo>
                  <a:cubicBezTo>
                    <a:pt x="0" y="36942"/>
                    <a:pt x="36942" y="0"/>
                    <a:pt x="82511"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20" id="20"/>
            <p:cNvSpPr txBox="true"/>
            <p:nvPr/>
          </p:nvSpPr>
          <p:spPr>
            <a:xfrm>
              <a:off x="0" y="-104775"/>
              <a:ext cx="1458010" cy="344975"/>
            </a:xfrm>
            <a:prstGeom prst="rect">
              <a:avLst/>
            </a:prstGeom>
          </p:spPr>
          <p:txBody>
            <a:bodyPr anchor="ctr" rtlCol="false" tIns="50800" lIns="50800" bIns="50800" rIns="50800"/>
            <a:lstStyle/>
            <a:p>
              <a:pPr algn="ctr">
                <a:lnSpc>
                  <a:spcPts val="4354"/>
                </a:lnSpc>
              </a:pPr>
              <a:r>
                <a:rPr lang="en-US" sz="2688">
                  <a:solidFill>
                    <a:srgbClr val="FFFFFF"/>
                  </a:solidFill>
                  <a:latin typeface="Montserrat"/>
                </a:rPr>
                <a:t>Matrix + Synapse</a:t>
              </a:r>
            </a:p>
          </p:txBody>
        </p:sp>
      </p:grpSp>
      <p:sp>
        <p:nvSpPr>
          <p:cNvPr name="TextBox 21" id="21"/>
          <p:cNvSpPr txBox="true"/>
          <p:nvPr/>
        </p:nvSpPr>
        <p:spPr>
          <a:xfrm rot="0">
            <a:off x="2076002" y="4021242"/>
            <a:ext cx="9421432" cy="778048"/>
          </a:xfrm>
          <a:prstGeom prst="rect">
            <a:avLst/>
          </a:prstGeom>
        </p:spPr>
        <p:txBody>
          <a:bodyPr anchor="t" rtlCol="false" tIns="0" lIns="0" bIns="0" rIns="0">
            <a:spAutoFit/>
          </a:bodyPr>
          <a:lstStyle/>
          <a:p>
            <a:pPr algn="l">
              <a:lnSpc>
                <a:spcPts val="3182"/>
              </a:lnSpc>
            </a:pPr>
            <a:r>
              <a:rPr lang="en-US" sz="2194">
                <a:solidFill>
                  <a:srgbClr val="FFFFFF"/>
                </a:solidFill>
                <a:latin typeface="Montserrat"/>
              </a:rPr>
              <a:t>Enables decentralized and secure transmission of chat data and connects to multiple social apps, such as Telegram or Discord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6114924" y="457926"/>
            <a:ext cx="6575382" cy="1290136"/>
            <a:chOff x="0" y="0"/>
            <a:chExt cx="2120723" cy="416101"/>
          </a:xfrm>
        </p:grpSpPr>
        <p:sp>
          <p:nvSpPr>
            <p:cNvPr name="Freeform 4" id="4"/>
            <p:cNvSpPr/>
            <p:nvPr/>
          </p:nvSpPr>
          <p:spPr>
            <a:xfrm flipH="false" flipV="false" rot="0">
              <a:off x="0" y="0"/>
              <a:ext cx="2120723" cy="416101"/>
            </a:xfrm>
            <a:custGeom>
              <a:avLst/>
              <a:gdLst/>
              <a:ahLst/>
              <a:cxnLst/>
              <a:rect r="r" b="b" t="t" l="l"/>
              <a:pathLst>
                <a:path h="416101" w="2120723">
                  <a:moveTo>
                    <a:pt x="69467" y="0"/>
                  </a:moveTo>
                  <a:lnTo>
                    <a:pt x="2051256" y="0"/>
                  </a:lnTo>
                  <a:cubicBezTo>
                    <a:pt x="2069679" y="0"/>
                    <a:pt x="2087349" y="7319"/>
                    <a:pt x="2100376" y="20346"/>
                  </a:cubicBezTo>
                  <a:cubicBezTo>
                    <a:pt x="2113404" y="33374"/>
                    <a:pt x="2120723" y="51043"/>
                    <a:pt x="2120723" y="69467"/>
                  </a:cubicBezTo>
                  <a:lnTo>
                    <a:pt x="2120723" y="346633"/>
                  </a:lnTo>
                  <a:cubicBezTo>
                    <a:pt x="2120723" y="384999"/>
                    <a:pt x="2089621" y="416101"/>
                    <a:pt x="2051256" y="416101"/>
                  </a:cubicBezTo>
                  <a:lnTo>
                    <a:pt x="69467" y="416101"/>
                  </a:lnTo>
                  <a:cubicBezTo>
                    <a:pt x="51043" y="416101"/>
                    <a:pt x="33374" y="408782"/>
                    <a:pt x="20346" y="395754"/>
                  </a:cubicBezTo>
                  <a:cubicBezTo>
                    <a:pt x="7319" y="382726"/>
                    <a:pt x="0" y="365057"/>
                    <a:pt x="0" y="346633"/>
                  </a:cubicBezTo>
                  <a:lnTo>
                    <a:pt x="0" y="69467"/>
                  </a:lnTo>
                  <a:cubicBezTo>
                    <a:pt x="0" y="31102"/>
                    <a:pt x="31102" y="0"/>
                    <a:pt x="69467"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5" id="5"/>
            <p:cNvSpPr txBox="true"/>
            <p:nvPr/>
          </p:nvSpPr>
          <p:spPr>
            <a:xfrm>
              <a:off x="0" y="-95250"/>
              <a:ext cx="2120723" cy="511351"/>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6" id="6"/>
          <p:cNvGrpSpPr/>
          <p:nvPr/>
        </p:nvGrpSpPr>
        <p:grpSpPr>
          <a:xfrm rot="0">
            <a:off x="5791824" y="2327617"/>
            <a:ext cx="9831565" cy="2163631"/>
            <a:chOff x="0" y="0"/>
            <a:chExt cx="4186502" cy="921323"/>
          </a:xfrm>
        </p:grpSpPr>
        <p:sp>
          <p:nvSpPr>
            <p:cNvPr name="Freeform 7" id="7"/>
            <p:cNvSpPr/>
            <p:nvPr/>
          </p:nvSpPr>
          <p:spPr>
            <a:xfrm flipH="false" flipV="false" rot="0">
              <a:off x="0" y="0"/>
              <a:ext cx="4186502" cy="921323"/>
            </a:xfrm>
            <a:custGeom>
              <a:avLst/>
              <a:gdLst/>
              <a:ahLst/>
              <a:cxnLst/>
              <a:rect r="r" b="b" t="t" l="l"/>
              <a:pathLst>
                <a:path h="921323" w="4186502">
                  <a:moveTo>
                    <a:pt x="78746" y="0"/>
                  </a:moveTo>
                  <a:lnTo>
                    <a:pt x="4107756" y="0"/>
                  </a:lnTo>
                  <a:cubicBezTo>
                    <a:pt x="4128641" y="0"/>
                    <a:pt x="4148670" y="8296"/>
                    <a:pt x="4163438" y="23064"/>
                  </a:cubicBezTo>
                  <a:cubicBezTo>
                    <a:pt x="4178205" y="37832"/>
                    <a:pt x="4186502" y="57861"/>
                    <a:pt x="4186502" y="78746"/>
                  </a:cubicBezTo>
                  <a:lnTo>
                    <a:pt x="4186502" y="842577"/>
                  </a:lnTo>
                  <a:cubicBezTo>
                    <a:pt x="4186502" y="886067"/>
                    <a:pt x="4151246" y="921323"/>
                    <a:pt x="4107756" y="921323"/>
                  </a:cubicBezTo>
                  <a:lnTo>
                    <a:pt x="78746" y="921323"/>
                  </a:lnTo>
                  <a:cubicBezTo>
                    <a:pt x="57861" y="921323"/>
                    <a:pt x="37832" y="913027"/>
                    <a:pt x="23064" y="898259"/>
                  </a:cubicBezTo>
                  <a:cubicBezTo>
                    <a:pt x="8296" y="883491"/>
                    <a:pt x="0" y="863462"/>
                    <a:pt x="0" y="842577"/>
                  </a:cubicBezTo>
                  <a:lnTo>
                    <a:pt x="0" y="78746"/>
                  </a:lnTo>
                  <a:cubicBezTo>
                    <a:pt x="0" y="57861"/>
                    <a:pt x="8296" y="37832"/>
                    <a:pt x="23064" y="23064"/>
                  </a:cubicBezTo>
                  <a:cubicBezTo>
                    <a:pt x="37832" y="8296"/>
                    <a:pt x="57861" y="0"/>
                    <a:pt x="78746"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57150" cap="rnd">
              <a:solidFill>
                <a:srgbClr val="FFFFFF"/>
              </a:solidFill>
              <a:prstDash val="solid"/>
              <a:round/>
            </a:ln>
          </p:spPr>
        </p:sp>
        <p:sp>
          <p:nvSpPr>
            <p:cNvPr name="TextBox 8" id="8"/>
            <p:cNvSpPr txBox="true"/>
            <p:nvPr/>
          </p:nvSpPr>
          <p:spPr>
            <a:xfrm>
              <a:off x="0" y="-95250"/>
              <a:ext cx="4186502" cy="101657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9" id="9"/>
          <p:cNvGrpSpPr/>
          <p:nvPr/>
        </p:nvGrpSpPr>
        <p:grpSpPr>
          <a:xfrm rot="0">
            <a:off x="5997714" y="2649901"/>
            <a:ext cx="1581400" cy="158140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FFF">
                    <a:alpha val="100000"/>
                  </a:srgbClr>
                </a:gs>
                <a:gs pos="100000">
                  <a:srgbClr val="E6E6E6">
                    <a:alpha val="100000"/>
                  </a:srgbClr>
                </a:gs>
              </a:gsLst>
              <a:path path="circle">
                <a:fillToRect l="0" r="100000" t="0" b="100000"/>
              </a:path>
              <a:tileRect r="0" l="-100000" b="0" t="-100000"/>
            </a:gradFill>
            <a:ln w="57150" cap="sq">
              <a:solidFill>
                <a:srgbClr val="FFFFFF"/>
              </a:solidFill>
              <a:prstDash val="solid"/>
              <a:miter/>
            </a:ln>
          </p:spPr>
        </p:sp>
        <p:sp>
          <p:nvSpPr>
            <p:cNvPr name="TextBox 11" id="11"/>
            <p:cNvSpPr txBox="true"/>
            <p:nvPr/>
          </p:nvSpPr>
          <p:spPr>
            <a:xfrm>
              <a:off x="76200" y="19050"/>
              <a:ext cx="660400" cy="717550"/>
            </a:xfrm>
            <a:prstGeom prst="rect">
              <a:avLst/>
            </a:prstGeom>
          </p:spPr>
          <p:txBody>
            <a:bodyPr anchor="ctr" rtlCol="false" tIns="50800" lIns="50800" bIns="50800" rIns="50800"/>
            <a:lstStyle/>
            <a:p>
              <a:pPr algn="ctr">
                <a:lnSpc>
                  <a:spcPts val="3844"/>
                </a:lnSpc>
              </a:pPr>
            </a:p>
          </p:txBody>
        </p:sp>
      </p:grpSp>
      <p:sp>
        <p:nvSpPr>
          <p:cNvPr name="Freeform 12" id="12"/>
          <p:cNvSpPr/>
          <p:nvPr/>
        </p:nvSpPr>
        <p:spPr>
          <a:xfrm flipH="false" flipV="false" rot="0">
            <a:off x="0" y="7589364"/>
            <a:ext cx="1676852" cy="2191688"/>
          </a:xfrm>
          <a:custGeom>
            <a:avLst/>
            <a:gdLst/>
            <a:ahLst/>
            <a:cxnLst/>
            <a:rect r="r" b="b" t="t" l="l"/>
            <a:pathLst>
              <a:path h="2191688" w="1676852">
                <a:moveTo>
                  <a:pt x="0" y="0"/>
                </a:moveTo>
                <a:lnTo>
                  <a:pt x="1676852" y="0"/>
                </a:lnTo>
                <a:lnTo>
                  <a:pt x="1676852" y="2191687"/>
                </a:lnTo>
                <a:lnTo>
                  <a:pt x="0" y="2191687"/>
                </a:lnTo>
                <a:lnTo>
                  <a:pt x="0" y="0"/>
                </a:lnTo>
                <a:close/>
              </a:path>
            </a:pathLst>
          </a:custGeom>
          <a:blipFill>
            <a:blip r:embed="rId3"/>
            <a:stretch>
              <a:fillRect l="-321036" t="0" r="0" b="-144015"/>
            </a:stretch>
          </a:blipFill>
        </p:spPr>
      </p:sp>
      <p:sp>
        <p:nvSpPr>
          <p:cNvPr name="TextBox 13" id="13"/>
          <p:cNvSpPr txBox="true"/>
          <p:nvPr/>
        </p:nvSpPr>
        <p:spPr>
          <a:xfrm rot="0">
            <a:off x="6603136" y="527242"/>
            <a:ext cx="5732663" cy="898142"/>
          </a:xfrm>
          <a:prstGeom prst="rect">
            <a:avLst/>
          </a:prstGeom>
        </p:spPr>
        <p:txBody>
          <a:bodyPr anchor="t" rtlCol="false" tIns="0" lIns="0" bIns="0" rIns="0">
            <a:spAutoFit/>
          </a:bodyPr>
          <a:lstStyle/>
          <a:p>
            <a:pPr algn="ctr" marL="0" indent="0" lvl="0">
              <a:lnSpc>
                <a:spcPts val="7302"/>
              </a:lnSpc>
              <a:spcBef>
                <a:spcPct val="0"/>
              </a:spcBef>
            </a:pPr>
            <a:r>
              <a:rPr lang="en-US" sz="5215">
                <a:solidFill>
                  <a:srgbClr val="FFFFFF"/>
                </a:solidFill>
                <a:latin typeface="Montserrat Classic Bold"/>
              </a:rPr>
              <a:t>Business Loop</a:t>
            </a:r>
          </a:p>
        </p:txBody>
      </p:sp>
      <p:sp>
        <p:nvSpPr>
          <p:cNvPr name="TextBox 14" id="14"/>
          <p:cNvSpPr txBox="true"/>
          <p:nvPr/>
        </p:nvSpPr>
        <p:spPr>
          <a:xfrm rot="0">
            <a:off x="7690566" y="2986352"/>
            <a:ext cx="7619925" cy="1820674"/>
          </a:xfrm>
          <a:prstGeom prst="rect">
            <a:avLst/>
          </a:prstGeom>
        </p:spPr>
        <p:txBody>
          <a:bodyPr anchor="t" rtlCol="false" tIns="0" lIns="0" bIns="0" rIns="0">
            <a:spAutoFit/>
          </a:bodyPr>
          <a:lstStyle/>
          <a:p>
            <a:pPr marL="389904" indent="-194952" lvl="1">
              <a:lnSpc>
                <a:spcPts val="2618"/>
              </a:lnSpc>
              <a:buFont typeface="Arial"/>
              <a:buChar char="•"/>
            </a:pPr>
            <a:r>
              <a:rPr lang="en-US" sz="1805">
                <a:solidFill>
                  <a:srgbClr val="FFFFFF"/>
                </a:solidFill>
                <a:latin typeface="Montserrat"/>
              </a:rPr>
              <a:t>Utilize Web2 users' familiar chat tools, such as Telegram, as a medium for promotion.</a:t>
            </a:r>
          </a:p>
          <a:p>
            <a:pPr marL="389904" indent="-194952" lvl="1">
              <a:lnSpc>
                <a:spcPts val="2618"/>
              </a:lnSpc>
              <a:buFont typeface="Arial"/>
              <a:buChar char="•"/>
            </a:pPr>
            <a:r>
              <a:rPr lang="en-US" sz="1805">
                <a:solidFill>
                  <a:srgbClr val="FFFFFF"/>
                </a:solidFill>
                <a:latin typeface="Montserrat"/>
              </a:rPr>
              <a:t>Participate in Web3 community events to improve project awareness.</a:t>
            </a:r>
          </a:p>
          <a:p>
            <a:pPr marL="389904" indent="-194952" lvl="1">
              <a:lnSpc>
                <a:spcPts val="2618"/>
              </a:lnSpc>
              <a:spcBef>
                <a:spcPct val="0"/>
              </a:spcBef>
              <a:buFont typeface="Arial"/>
              <a:buChar char="•"/>
            </a:pPr>
          </a:p>
          <a:p>
            <a:pPr>
              <a:lnSpc>
                <a:spcPts val="1603"/>
              </a:lnSpc>
              <a:spcBef>
                <a:spcPct val="0"/>
              </a:spcBef>
            </a:pPr>
          </a:p>
        </p:txBody>
      </p:sp>
      <p:sp>
        <p:nvSpPr>
          <p:cNvPr name="TextBox 15" id="15"/>
          <p:cNvSpPr txBox="true"/>
          <p:nvPr/>
        </p:nvSpPr>
        <p:spPr>
          <a:xfrm rot="0">
            <a:off x="7690566" y="2527242"/>
            <a:ext cx="5185949" cy="394960"/>
          </a:xfrm>
          <a:prstGeom prst="rect">
            <a:avLst/>
          </a:prstGeom>
        </p:spPr>
        <p:txBody>
          <a:bodyPr anchor="t" rtlCol="false" tIns="0" lIns="0" bIns="0" rIns="0">
            <a:spAutoFit/>
          </a:bodyPr>
          <a:lstStyle/>
          <a:p>
            <a:pPr algn="l" marL="0" indent="0" lvl="1">
              <a:lnSpc>
                <a:spcPts val="3277"/>
              </a:lnSpc>
              <a:spcBef>
                <a:spcPct val="0"/>
              </a:spcBef>
            </a:pPr>
            <a:r>
              <a:rPr lang="en-US" sz="2260" spc="61">
                <a:solidFill>
                  <a:srgbClr val="FFFFFF"/>
                </a:solidFill>
                <a:latin typeface="Montserrat Bold"/>
              </a:rPr>
              <a:t>Customer acquisition</a:t>
            </a:r>
          </a:p>
        </p:txBody>
      </p:sp>
      <p:sp>
        <p:nvSpPr>
          <p:cNvPr name="Freeform 16" id="16"/>
          <p:cNvSpPr/>
          <p:nvPr/>
        </p:nvSpPr>
        <p:spPr>
          <a:xfrm flipH="true" flipV="true" rot="0">
            <a:off x="16611148" y="292042"/>
            <a:ext cx="1676852" cy="2191688"/>
          </a:xfrm>
          <a:custGeom>
            <a:avLst/>
            <a:gdLst/>
            <a:ahLst/>
            <a:cxnLst/>
            <a:rect r="r" b="b" t="t" l="l"/>
            <a:pathLst>
              <a:path h="2191688" w="1676852">
                <a:moveTo>
                  <a:pt x="1676852" y="2191688"/>
                </a:moveTo>
                <a:lnTo>
                  <a:pt x="0" y="2191688"/>
                </a:lnTo>
                <a:lnTo>
                  <a:pt x="0" y="0"/>
                </a:lnTo>
                <a:lnTo>
                  <a:pt x="1676852" y="0"/>
                </a:lnTo>
                <a:lnTo>
                  <a:pt x="1676852" y="2191688"/>
                </a:lnTo>
                <a:close/>
              </a:path>
            </a:pathLst>
          </a:custGeom>
          <a:blipFill>
            <a:blip r:embed="rId3"/>
            <a:stretch>
              <a:fillRect l="-321036" t="0" r="0" b="-144015"/>
            </a:stretch>
          </a:blipFill>
        </p:spPr>
      </p:sp>
      <p:grpSp>
        <p:nvGrpSpPr>
          <p:cNvPr name="Group 17" id="17"/>
          <p:cNvGrpSpPr/>
          <p:nvPr/>
        </p:nvGrpSpPr>
        <p:grpSpPr>
          <a:xfrm rot="0">
            <a:off x="5791824" y="4824624"/>
            <a:ext cx="9831565" cy="2157931"/>
            <a:chOff x="0" y="0"/>
            <a:chExt cx="4186502" cy="918896"/>
          </a:xfrm>
        </p:grpSpPr>
        <p:sp>
          <p:nvSpPr>
            <p:cNvPr name="Freeform 18" id="18"/>
            <p:cNvSpPr/>
            <p:nvPr/>
          </p:nvSpPr>
          <p:spPr>
            <a:xfrm flipH="false" flipV="false" rot="0">
              <a:off x="0" y="0"/>
              <a:ext cx="4186502" cy="918896"/>
            </a:xfrm>
            <a:custGeom>
              <a:avLst/>
              <a:gdLst/>
              <a:ahLst/>
              <a:cxnLst/>
              <a:rect r="r" b="b" t="t" l="l"/>
              <a:pathLst>
                <a:path h="918896" w="4186502">
                  <a:moveTo>
                    <a:pt x="78746" y="0"/>
                  </a:moveTo>
                  <a:lnTo>
                    <a:pt x="4107756" y="0"/>
                  </a:lnTo>
                  <a:cubicBezTo>
                    <a:pt x="4128641" y="0"/>
                    <a:pt x="4148670" y="8296"/>
                    <a:pt x="4163438" y="23064"/>
                  </a:cubicBezTo>
                  <a:cubicBezTo>
                    <a:pt x="4178205" y="37832"/>
                    <a:pt x="4186502" y="57861"/>
                    <a:pt x="4186502" y="78746"/>
                  </a:cubicBezTo>
                  <a:lnTo>
                    <a:pt x="4186502" y="840150"/>
                  </a:lnTo>
                  <a:cubicBezTo>
                    <a:pt x="4186502" y="861035"/>
                    <a:pt x="4178205" y="881064"/>
                    <a:pt x="4163438" y="895832"/>
                  </a:cubicBezTo>
                  <a:cubicBezTo>
                    <a:pt x="4148670" y="910599"/>
                    <a:pt x="4128641" y="918896"/>
                    <a:pt x="4107756" y="918896"/>
                  </a:cubicBezTo>
                  <a:lnTo>
                    <a:pt x="78746" y="918896"/>
                  </a:lnTo>
                  <a:cubicBezTo>
                    <a:pt x="35256" y="918896"/>
                    <a:pt x="0" y="883640"/>
                    <a:pt x="0" y="840150"/>
                  </a:cubicBezTo>
                  <a:lnTo>
                    <a:pt x="0" y="78746"/>
                  </a:lnTo>
                  <a:cubicBezTo>
                    <a:pt x="0" y="57861"/>
                    <a:pt x="8296" y="37832"/>
                    <a:pt x="23064" y="23064"/>
                  </a:cubicBezTo>
                  <a:cubicBezTo>
                    <a:pt x="37832" y="8296"/>
                    <a:pt x="57861" y="0"/>
                    <a:pt x="78746"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57150" cap="rnd">
              <a:solidFill>
                <a:srgbClr val="FFFFFF"/>
              </a:solidFill>
              <a:prstDash val="solid"/>
              <a:round/>
            </a:ln>
          </p:spPr>
        </p:sp>
        <p:sp>
          <p:nvSpPr>
            <p:cNvPr name="TextBox 19" id="19"/>
            <p:cNvSpPr txBox="true"/>
            <p:nvPr/>
          </p:nvSpPr>
          <p:spPr>
            <a:xfrm>
              <a:off x="0" y="-95250"/>
              <a:ext cx="4186502" cy="1014146"/>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20" id="20"/>
          <p:cNvGrpSpPr/>
          <p:nvPr/>
        </p:nvGrpSpPr>
        <p:grpSpPr>
          <a:xfrm rot="0">
            <a:off x="5997714" y="4980219"/>
            <a:ext cx="1581400" cy="1581400"/>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FFF">
                    <a:alpha val="100000"/>
                  </a:srgbClr>
                </a:gs>
                <a:gs pos="100000">
                  <a:srgbClr val="E6E6E6">
                    <a:alpha val="100000"/>
                  </a:srgbClr>
                </a:gs>
              </a:gsLst>
              <a:path path="circle">
                <a:fillToRect l="0" r="100000" t="0" b="100000"/>
              </a:path>
              <a:tileRect r="0" l="-100000" b="0" t="-100000"/>
            </a:gradFill>
            <a:ln w="57150" cap="sq">
              <a:solidFill>
                <a:srgbClr val="FFFFFF"/>
              </a:solidFill>
              <a:prstDash val="solid"/>
              <a:miter/>
            </a:ln>
          </p:spPr>
        </p:sp>
        <p:sp>
          <p:nvSpPr>
            <p:cNvPr name="TextBox 22" id="22"/>
            <p:cNvSpPr txBox="true"/>
            <p:nvPr/>
          </p:nvSpPr>
          <p:spPr>
            <a:xfrm>
              <a:off x="76200" y="19050"/>
              <a:ext cx="660400" cy="717550"/>
            </a:xfrm>
            <a:prstGeom prst="rect">
              <a:avLst/>
            </a:prstGeom>
          </p:spPr>
          <p:txBody>
            <a:bodyPr anchor="ctr" rtlCol="false" tIns="50800" lIns="50800" bIns="50800" rIns="50800"/>
            <a:lstStyle/>
            <a:p>
              <a:pPr algn="ctr">
                <a:lnSpc>
                  <a:spcPts val="3844"/>
                </a:lnSpc>
              </a:pPr>
            </a:p>
          </p:txBody>
        </p:sp>
      </p:grpSp>
      <p:sp>
        <p:nvSpPr>
          <p:cNvPr name="TextBox 23" id="23"/>
          <p:cNvSpPr txBox="true"/>
          <p:nvPr/>
        </p:nvSpPr>
        <p:spPr>
          <a:xfrm rot="0">
            <a:off x="7690566" y="5506192"/>
            <a:ext cx="7313764" cy="961836"/>
          </a:xfrm>
          <a:prstGeom prst="rect">
            <a:avLst/>
          </a:prstGeom>
        </p:spPr>
        <p:txBody>
          <a:bodyPr anchor="t" rtlCol="false" tIns="0" lIns="0" bIns="0" rIns="0">
            <a:spAutoFit/>
          </a:bodyPr>
          <a:lstStyle/>
          <a:p>
            <a:pPr marL="389904" indent="-194952" lvl="1">
              <a:lnSpc>
                <a:spcPts val="2618"/>
              </a:lnSpc>
              <a:buFont typeface="Arial"/>
              <a:buChar char="•"/>
            </a:pPr>
            <a:r>
              <a:rPr lang="en-US" sz="1805">
                <a:solidFill>
                  <a:srgbClr val="FFFFFF"/>
                </a:solidFill>
                <a:latin typeface="Montserrat"/>
              </a:rPr>
              <a:t>Cultivate user habits through AI chatbot features</a:t>
            </a:r>
          </a:p>
          <a:p>
            <a:pPr marL="389904" indent="-194952" lvl="1">
              <a:lnSpc>
                <a:spcPts val="2618"/>
              </a:lnSpc>
              <a:buFont typeface="Arial"/>
              <a:buChar char="•"/>
            </a:pPr>
            <a:r>
              <a:rPr lang="en-US" sz="1805">
                <a:solidFill>
                  <a:srgbClr val="FFFFFF"/>
                </a:solidFill>
                <a:latin typeface="Montserrat"/>
              </a:rPr>
              <a:t>Generate customized AIbots by continuously learning from chat content and user habits.</a:t>
            </a:r>
          </a:p>
        </p:txBody>
      </p:sp>
      <p:sp>
        <p:nvSpPr>
          <p:cNvPr name="TextBox 24" id="24"/>
          <p:cNvSpPr txBox="true"/>
          <p:nvPr/>
        </p:nvSpPr>
        <p:spPr>
          <a:xfrm rot="0">
            <a:off x="7690566" y="5044557"/>
            <a:ext cx="5185949" cy="394960"/>
          </a:xfrm>
          <a:prstGeom prst="rect">
            <a:avLst/>
          </a:prstGeom>
        </p:spPr>
        <p:txBody>
          <a:bodyPr anchor="t" rtlCol="false" tIns="0" lIns="0" bIns="0" rIns="0">
            <a:spAutoFit/>
          </a:bodyPr>
          <a:lstStyle/>
          <a:p>
            <a:pPr algn="l" marL="0" indent="0" lvl="1">
              <a:lnSpc>
                <a:spcPts val="3277"/>
              </a:lnSpc>
              <a:spcBef>
                <a:spcPct val="0"/>
              </a:spcBef>
            </a:pPr>
            <a:r>
              <a:rPr lang="en-US" sz="2260" spc="61">
                <a:solidFill>
                  <a:srgbClr val="FFFFFF"/>
                </a:solidFill>
                <a:latin typeface="Montserrat Bold"/>
              </a:rPr>
              <a:t>Customer retention</a:t>
            </a:r>
          </a:p>
        </p:txBody>
      </p:sp>
      <p:grpSp>
        <p:nvGrpSpPr>
          <p:cNvPr name="Group 25" id="25"/>
          <p:cNvGrpSpPr/>
          <p:nvPr/>
        </p:nvGrpSpPr>
        <p:grpSpPr>
          <a:xfrm rot="0">
            <a:off x="5791824" y="7286768"/>
            <a:ext cx="9831565" cy="2157931"/>
            <a:chOff x="0" y="0"/>
            <a:chExt cx="4186502" cy="918896"/>
          </a:xfrm>
        </p:grpSpPr>
        <p:sp>
          <p:nvSpPr>
            <p:cNvPr name="Freeform 26" id="26"/>
            <p:cNvSpPr/>
            <p:nvPr/>
          </p:nvSpPr>
          <p:spPr>
            <a:xfrm flipH="false" flipV="false" rot="0">
              <a:off x="0" y="0"/>
              <a:ext cx="4186502" cy="918896"/>
            </a:xfrm>
            <a:custGeom>
              <a:avLst/>
              <a:gdLst/>
              <a:ahLst/>
              <a:cxnLst/>
              <a:rect r="r" b="b" t="t" l="l"/>
              <a:pathLst>
                <a:path h="918896" w="4186502">
                  <a:moveTo>
                    <a:pt x="78746" y="0"/>
                  </a:moveTo>
                  <a:lnTo>
                    <a:pt x="4107756" y="0"/>
                  </a:lnTo>
                  <a:cubicBezTo>
                    <a:pt x="4128641" y="0"/>
                    <a:pt x="4148670" y="8296"/>
                    <a:pt x="4163438" y="23064"/>
                  </a:cubicBezTo>
                  <a:cubicBezTo>
                    <a:pt x="4178205" y="37832"/>
                    <a:pt x="4186502" y="57861"/>
                    <a:pt x="4186502" y="78746"/>
                  </a:cubicBezTo>
                  <a:lnTo>
                    <a:pt x="4186502" y="840150"/>
                  </a:lnTo>
                  <a:cubicBezTo>
                    <a:pt x="4186502" y="861035"/>
                    <a:pt x="4178205" y="881064"/>
                    <a:pt x="4163438" y="895832"/>
                  </a:cubicBezTo>
                  <a:cubicBezTo>
                    <a:pt x="4148670" y="910599"/>
                    <a:pt x="4128641" y="918896"/>
                    <a:pt x="4107756" y="918896"/>
                  </a:cubicBezTo>
                  <a:lnTo>
                    <a:pt x="78746" y="918896"/>
                  </a:lnTo>
                  <a:cubicBezTo>
                    <a:pt x="35256" y="918896"/>
                    <a:pt x="0" y="883640"/>
                    <a:pt x="0" y="840150"/>
                  </a:cubicBezTo>
                  <a:lnTo>
                    <a:pt x="0" y="78746"/>
                  </a:lnTo>
                  <a:cubicBezTo>
                    <a:pt x="0" y="57861"/>
                    <a:pt x="8296" y="37832"/>
                    <a:pt x="23064" y="23064"/>
                  </a:cubicBezTo>
                  <a:cubicBezTo>
                    <a:pt x="37832" y="8296"/>
                    <a:pt x="57861" y="0"/>
                    <a:pt x="78746"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57150" cap="rnd">
              <a:solidFill>
                <a:srgbClr val="FFFFFF"/>
              </a:solidFill>
              <a:prstDash val="solid"/>
              <a:round/>
            </a:ln>
          </p:spPr>
        </p:sp>
        <p:sp>
          <p:nvSpPr>
            <p:cNvPr name="TextBox 27" id="27"/>
            <p:cNvSpPr txBox="true"/>
            <p:nvPr/>
          </p:nvSpPr>
          <p:spPr>
            <a:xfrm>
              <a:off x="0" y="-95250"/>
              <a:ext cx="4186502" cy="1014146"/>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28" id="28"/>
          <p:cNvGrpSpPr/>
          <p:nvPr/>
        </p:nvGrpSpPr>
        <p:grpSpPr>
          <a:xfrm rot="0">
            <a:off x="5997714" y="7575033"/>
            <a:ext cx="1581400" cy="1581400"/>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FFF">
                    <a:alpha val="100000"/>
                  </a:srgbClr>
                </a:gs>
                <a:gs pos="100000">
                  <a:srgbClr val="E6E6E6">
                    <a:alpha val="100000"/>
                  </a:srgbClr>
                </a:gs>
              </a:gsLst>
              <a:path path="circle">
                <a:fillToRect l="0" r="100000" t="0" b="100000"/>
              </a:path>
              <a:tileRect r="0" l="-100000" b="0" t="-100000"/>
            </a:gradFill>
            <a:ln w="57150" cap="sq">
              <a:solidFill>
                <a:srgbClr val="FFFFFF"/>
              </a:solidFill>
              <a:prstDash val="solid"/>
              <a:miter/>
            </a:ln>
          </p:spPr>
        </p:sp>
        <p:sp>
          <p:nvSpPr>
            <p:cNvPr name="TextBox 30" id="30"/>
            <p:cNvSpPr txBox="true"/>
            <p:nvPr/>
          </p:nvSpPr>
          <p:spPr>
            <a:xfrm>
              <a:off x="76200" y="19050"/>
              <a:ext cx="660400" cy="717550"/>
            </a:xfrm>
            <a:prstGeom prst="rect">
              <a:avLst/>
            </a:prstGeom>
          </p:spPr>
          <p:txBody>
            <a:bodyPr anchor="ctr" rtlCol="false" tIns="50800" lIns="50800" bIns="50800" rIns="50800"/>
            <a:lstStyle/>
            <a:p>
              <a:pPr algn="ctr">
                <a:lnSpc>
                  <a:spcPts val="3844"/>
                </a:lnSpc>
              </a:pPr>
            </a:p>
          </p:txBody>
        </p:sp>
      </p:grpSp>
      <p:sp>
        <p:nvSpPr>
          <p:cNvPr name="TextBox 31" id="31"/>
          <p:cNvSpPr txBox="true"/>
          <p:nvPr/>
        </p:nvSpPr>
        <p:spPr>
          <a:xfrm rot="0">
            <a:off x="7145328" y="7925768"/>
            <a:ext cx="7313764" cy="1285686"/>
          </a:xfrm>
          <a:prstGeom prst="rect">
            <a:avLst/>
          </a:prstGeom>
        </p:spPr>
        <p:txBody>
          <a:bodyPr anchor="t" rtlCol="false" tIns="0" lIns="0" bIns="0" rIns="0">
            <a:spAutoFit/>
          </a:bodyPr>
          <a:lstStyle/>
          <a:p>
            <a:pPr marL="389904" indent="-194952" lvl="1">
              <a:lnSpc>
                <a:spcPts val="2618"/>
              </a:lnSpc>
              <a:buFont typeface="Arial"/>
              <a:buChar char="•"/>
            </a:pPr>
            <a:r>
              <a:rPr lang="en-US" sz="1805">
                <a:solidFill>
                  <a:srgbClr val="FFFFFF"/>
                </a:solidFill>
                <a:latin typeface="Montserrat"/>
              </a:rPr>
              <a:t>Achieve user value conversion through in-chat transactions.</a:t>
            </a:r>
          </a:p>
          <a:p>
            <a:pPr marL="389904" indent="-194952" lvl="1">
              <a:lnSpc>
                <a:spcPts val="2618"/>
              </a:lnSpc>
              <a:buFont typeface="Arial"/>
              <a:buChar char="•"/>
            </a:pPr>
            <a:r>
              <a:rPr lang="en-US" sz="1805">
                <a:solidFill>
                  <a:srgbClr val="FFFFFF"/>
                </a:solidFill>
                <a:latin typeface="Montserrat"/>
              </a:rPr>
              <a:t>Provide a safe and reliable trading environment to ensure the security of user assets.</a:t>
            </a:r>
          </a:p>
          <a:p>
            <a:pPr>
              <a:lnSpc>
                <a:spcPts val="2618"/>
              </a:lnSpc>
            </a:pPr>
          </a:p>
        </p:txBody>
      </p:sp>
      <p:sp>
        <p:nvSpPr>
          <p:cNvPr name="TextBox 32" id="32"/>
          <p:cNvSpPr txBox="true"/>
          <p:nvPr/>
        </p:nvSpPr>
        <p:spPr>
          <a:xfrm rot="0">
            <a:off x="7690566" y="7486392"/>
            <a:ext cx="5185949" cy="394960"/>
          </a:xfrm>
          <a:prstGeom prst="rect">
            <a:avLst/>
          </a:prstGeom>
        </p:spPr>
        <p:txBody>
          <a:bodyPr anchor="t" rtlCol="false" tIns="0" lIns="0" bIns="0" rIns="0">
            <a:spAutoFit/>
          </a:bodyPr>
          <a:lstStyle/>
          <a:p>
            <a:pPr algn="l" marL="0" indent="0" lvl="1">
              <a:lnSpc>
                <a:spcPts val="3277"/>
              </a:lnSpc>
              <a:spcBef>
                <a:spcPct val="0"/>
              </a:spcBef>
            </a:pPr>
            <a:r>
              <a:rPr lang="en-US" sz="2260" spc="61">
                <a:solidFill>
                  <a:srgbClr val="FFFFFF"/>
                </a:solidFill>
                <a:latin typeface="Montserrat Bold"/>
              </a:rPr>
              <a:t>Customer conversion</a:t>
            </a:r>
          </a:p>
        </p:txBody>
      </p:sp>
      <p:sp>
        <p:nvSpPr>
          <p:cNvPr name="Freeform 33" id="33"/>
          <p:cNvSpPr/>
          <p:nvPr/>
        </p:nvSpPr>
        <p:spPr>
          <a:xfrm flipH="false" flipV="false" rot="0">
            <a:off x="6156576" y="3012276"/>
            <a:ext cx="1231114" cy="856650"/>
          </a:xfrm>
          <a:custGeom>
            <a:avLst/>
            <a:gdLst/>
            <a:ahLst/>
            <a:cxnLst/>
            <a:rect r="r" b="b" t="t" l="l"/>
            <a:pathLst>
              <a:path h="856650" w="1231114">
                <a:moveTo>
                  <a:pt x="0" y="0"/>
                </a:moveTo>
                <a:lnTo>
                  <a:pt x="1231114" y="0"/>
                </a:lnTo>
                <a:lnTo>
                  <a:pt x="1231114" y="856650"/>
                </a:lnTo>
                <a:lnTo>
                  <a:pt x="0" y="856650"/>
                </a:lnTo>
                <a:lnTo>
                  <a:pt x="0" y="0"/>
                </a:lnTo>
                <a:close/>
              </a:path>
            </a:pathLst>
          </a:custGeom>
          <a:blipFill>
            <a:blip r:embed="rId4"/>
            <a:stretch>
              <a:fillRect l="0" t="0" r="0" b="0"/>
            </a:stretch>
          </a:blipFill>
        </p:spPr>
      </p:sp>
      <p:sp>
        <p:nvSpPr>
          <p:cNvPr name="Freeform 34" id="34"/>
          <p:cNvSpPr/>
          <p:nvPr/>
        </p:nvSpPr>
        <p:spPr>
          <a:xfrm flipH="false" flipV="false" rot="0">
            <a:off x="5734797" y="7861339"/>
            <a:ext cx="984195" cy="1013329"/>
          </a:xfrm>
          <a:custGeom>
            <a:avLst/>
            <a:gdLst/>
            <a:ahLst/>
            <a:cxnLst/>
            <a:rect r="r" b="b" t="t" l="l"/>
            <a:pathLst>
              <a:path h="1013329" w="984195">
                <a:moveTo>
                  <a:pt x="0" y="0"/>
                </a:moveTo>
                <a:lnTo>
                  <a:pt x="984195" y="0"/>
                </a:lnTo>
                <a:lnTo>
                  <a:pt x="984195" y="1013329"/>
                </a:lnTo>
                <a:lnTo>
                  <a:pt x="0" y="1013329"/>
                </a:lnTo>
                <a:lnTo>
                  <a:pt x="0" y="0"/>
                </a:lnTo>
                <a:close/>
              </a:path>
            </a:pathLst>
          </a:custGeom>
          <a:blipFill>
            <a:blip r:embed="rId5"/>
            <a:stretch>
              <a:fillRect l="0" t="0" r="0" b="0"/>
            </a:stretch>
          </a:blipFill>
        </p:spPr>
      </p:sp>
      <p:sp>
        <p:nvSpPr>
          <p:cNvPr name="Freeform 35" id="35"/>
          <p:cNvSpPr/>
          <p:nvPr/>
        </p:nvSpPr>
        <p:spPr>
          <a:xfrm flipH="false" flipV="false" rot="0">
            <a:off x="6172857" y="5246678"/>
            <a:ext cx="1231114" cy="1072095"/>
          </a:xfrm>
          <a:custGeom>
            <a:avLst/>
            <a:gdLst/>
            <a:ahLst/>
            <a:cxnLst/>
            <a:rect r="r" b="b" t="t" l="l"/>
            <a:pathLst>
              <a:path h="1072095" w="1231114">
                <a:moveTo>
                  <a:pt x="0" y="0"/>
                </a:moveTo>
                <a:lnTo>
                  <a:pt x="1231114" y="0"/>
                </a:lnTo>
                <a:lnTo>
                  <a:pt x="1231114" y="1072096"/>
                </a:lnTo>
                <a:lnTo>
                  <a:pt x="0" y="1072096"/>
                </a:lnTo>
                <a:lnTo>
                  <a:pt x="0" y="0"/>
                </a:lnTo>
                <a:close/>
              </a:path>
            </a:pathLst>
          </a:custGeom>
          <a:blipFill>
            <a:blip r:embed="rId6"/>
            <a:stretch>
              <a:fillRect l="0" t="0" r="0" b="0"/>
            </a:stretch>
          </a:blipFill>
        </p:spPr>
      </p:sp>
      <p:sp>
        <p:nvSpPr>
          <p:cNvPr name="Freeform 36" id="36"/>
          <p:cNvSpPr/>
          <p:nvPr/>
        </p:nvSpPr>
        <p:spPr>
          <a:xfrm flipH="false" flipV="false" rot="0">
            <a:off x="838426" y="2747489"/>
            <a:ext cx="3965638" cy="4114800"/>
          </a:xfrm>
          <a:custGeom>
            <a:avLst/>
            <a:gdLst/>
            <a:ahLst/>
            <a:cxnLst/>
            <a:rect r="r" b="b" t="t" l="l"/>
            <a:pathLst>
              <a:path h="4114800" w="3965638">
                <a:moveTo>
                  <a:pt x="0" y="0"/>
                </a:moveTo>
                <a:lnTo>
                  <a:pt x="3965638" y="0"/>
                </a:lnTo>
                <a:lnTo>
                  <a:pt x="3965638"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2614287" y="3973122"/>
            <a:ext cx="1225377" cy="1206441"/>
            <a:chOff x="0" y="0"/>
            <a:chExt cx="825557" cy="812800"/>
          </a:xfrm>
        </p:grpSpPr>
        <p:sp>
          <p:nvSpPr>
            <p:cNvPr name="Freeform 4" id="4"/>
            <p:cNvSpPr/>
            <p:nvPr/>
          </p:nvSpPr>
          <p:spPr>
            <a:xfrm flipH="false" flipV="false" rot="0">
              <a:off x="0" y="0"/>
              <a:ext cx="825557" cy="812800"/>
            </a:xfrm>
            <a:custGeom>
              <a:avLst/>
              <a:gdLst/>
              <a:ahLst/>
              <a:cxnLst/>
              <a:rect r="r" b="b" t="t" l="l"/>
              <a:pathLst>
                <a:path h="812800" w="825557">
                  <a:moveTo>
                    <a:pt x="412779" y="0"/>
                  </a:moveTo>
                  <a:cubicBezTo>
                    <a:pt x="184807" y="0"/>
                    <a:pt x="0" y="181951"/>
                    <a:pt x="0" y="406400"/>
                  </a:cubicBezTo>
                  <a:cubicBezTo>
                    <a:pt x="0" y="630849"/>
                    <a:pt x="184807" y="812800"/>
                    <a:pt x="412779" y="812800"/>
                  </a:cubicBezTo>
                  <a:cubicBezTo>
                    <a:pt x="640750" y="812800"/>
                    <a:pt x="825557" y="630849"/>
                    <a:pt x="825557" y="406400"/>
                  </a:cubicBezTo>
                  <a:cubicBezTo>
                    <a:pt x="825557" y="181951"/>
                    <a:pt x="640750" y="0"/>
                    <a:pt x="412779" y="0"/>
                  </a:cubicBezTo>
                  <a:close/>
                </a:path>
              </a:pathLst>
            </a:custGeom>
            <a:solidFill>
              <a:srgbClr val="494949"/>
            </a:solidFill>
            <a:ln w="57150" cap="sq">
              <a:solidFill>
                <a:srgbClr val="FFFFFF"/>
              </a:solidFill>
              <a:prstDash val="solid"/>
              <a:miter/>
            </a:ln>
          </p:spPr>
        </p:sp>
        <p:sp>
          <p:nvSpPr>
            <p:cNvPr name="TextBox 5" id="5"/>
            <p:cNvSpPr txBox="true"/>
            <p:nvPr/>
          </p:nvSpPr>
          <p:spPr>
            <a:xfrm>
              <a:off x="77396" y="9525"/>
              <a:ext cx="670765" cy="727075"/>
            </a:xfrm>
            <a:prstGeom prst="rect">
              <a:avLst/>
            </a:prstGeom>
          </p:spPr>
          <p:txBody>
            <a:bodyPr anchor="ctr" rtlCol="false" tIns="50800" lIns="50800" bIns="50800" rIns="50800"/>
            <a:lstStyle/>
            <a:p>
              <a:pPr algn="ctr" marL="0" indent="0" lvl="0">
                <a:lnSpc>
                  <a:spcPts val="4322"/>
                </a:lnSpc>
                <a:spcBef>
                  <a:spcPct val="0"/>
                </a:spcBef>
              </a:pPr>
              <a:r>
                <a:rPr lang="en-US" sz="3087">
                  <a:solidFill>
                    <a:srgbClr val="FFFFFF"/>
                  </a:solidFill>
                  <a:latin typeface="Montserrat Classic Bold"/>
                </a:rPr>
                <a:t>01</a:t>
              </a:r>
            </a:p>
          </p:txBody>
        </p:sp>
      </p:grpSp>
      <p:grpSp>
        <p:nvGrpSpPr>
          <p:cNvPr name="Group 6" id="6"/>
          <p:cNvGrpSpPr/>
          <p:nvPr/>
        </p:nvGrpSpPr>
        <p:grpSpPr>
          <a:xfrm rot="0">
            <a:off x="2355487" y="584691"/>
            <a:ext cx="7111403" cy="2871724"/>
            <a:chOff x="0" y="0"/>
            <a:chExt cx="2103238" cy="849329"/>
          </a:xfrm>
        </p:grpSpPr>
        <p:sp>
          <p:nvSpPr>
            <p:cNvPr name="Freeform 7" id="7"/>
            <p:cNvSpPr/>
            <p:nvPr/>
          </p:nvSpPr>
          <p:spPr>
            <a:xfrm flipH="false" flipV="false" rot="0">
              <a:off x="0" y="0"/>
              <a:ext cx="2103238" cy="849329"/>
            </a:xfrm>
            <a:custGeom>
              <a:avLst/>
              <a:gdLst/>
              <a:ahLst/>
              <a:cxnLst/>
              <a:rect r="r" b="b" t="t" l="l"/>
              <a:pathLst>
                <a:path h="849329" w="2103238">
                  <a:moveTo>
                    <a:pt x="64231" y="0"/>
                  </a:moveTo>
                  <a:lnTo>
                    <a:pt x="2039007" y="0"/>
                  </a:lnTo>
                  <a:cubicBezTo>
                    <a:pt x="2056042" y="0"/>
                    <a:pt x="2072379" y="6767"/>
                    <a:pt x="2084425" y="18813"/>
                  </a:cubicBezTo>
                  <a:cubicBezTo>
                    <a:pt x="2096470" y="30859"/>
                    <a:pt x="2103238" y="47196"/>
                    <a:pt x="2103238" y="64231"/>
                  </a:cubicBezTo>
                  <a:lnTo>
                    <a:pt x="2103238" y="785098"/>
                  </a:lnTo>
                  <a:cubicBezTo>
                    <a:pt x="2103238" y="820571"/>
                    <a:pt x="2074481" y="849329"/>
                    <a:pt x="2039007" y="849329"/>
                  </a:cubicBezTo>
                  <a:lnTo>
                    <a:pt x="64231" y="849329"/>
                  </a:lnTo>
                  <a:cubicBezTo>
                    <a:pt x="28757" y="849329"/>
                    <a:pt x="0" y="820571"/>
                    <a:pt x="0" y="785098"/>
                  </a:cubicBezTo>
                  <a:lnTo>
                    <a:pt x="0" y="64231"/>
                  </a:lnTo>
                  <a:cubicBezTo>
                    <a:pt x="0" y="28757"/>
                    <a:pt x="28757" y="0"/>
                    <a:pt x="64231"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8" id="8"/>
            <p:cNvSpPr txBox="true"/>
            <p:nvPr/>
          </p:nvSpPr>
          <p:spPr>
            <a:xfrm>
              <a:off x="0" y="-95250"/>
              <a:ext cx="2103238" cy="944579"/>
            </a:xfrm>
            <a:prstGeom prst="rect">
              <a:avLst/>
            </a:prstGeom>
          </p:spPr>
          <p:txBody>
            <a:bodyPr anchor="ctr" rtlCol="false" tIns="50800" lIns="50800" bIns="50800" rIns="50800"/>
            <a:lstStyle/>
            <a:p>
              <a:pPr algn="ctr" marL="0" indent="0" lvl="0">
                <a:lnSpc>
                  <a:spcPts val="3706"/>
                </a:lnSpc>
                <a:spcBef>
                  <a:spcPct val="0"/>
                </a:spcBef>
              </a:pPr>
            </a:p>
          </p:txBody>
        </p:sp>
      </p:grpSp>
      <p:sp>
        <p:nvSpPr>
          <p:cNvPr name="Freeform 9" id="9"/>
          <p:cNvSpPr/>
          <p:nvPr/>
        </p:nvSpPr>
        <p:spPr>
          <a:xfrm flipH="false" flipV="false" rot="0">
            <a:off x="1055450" y="398543"/>
            <a:ext cx="3117676" cy="3142554"/>
          </a:xfrm>
          <a:custGeom>
            <a:avLst/>
            <a:gdLst/>
            <a:ahLst/>
            <a:cxnLst/>
            <a:rect r="r" b="b" t="t" l="l"/>
            <a:pathLst>
              <a:path h="3142554" w="3117676">
                <a:moveTo>
                  <a:pt x="0" y="0"/>
                </a:moveTo>
                <a:lnTo>
                  <a:pt x="3117675" y="0"/>
                </a:lnTo>
                <a:lnTo>
                  <a:pt x="3117675" y="3142554"/>
                </a:lnTo>
                <a:lnTo>
                  <a:pt x="0" y="3142554"/>
                </a:lnTo>
                <a:lnTo>
                  <a:pt x="0" y="0"/>
                </a:lnTo>
                <a:close/>
              </a:path>
            </a:pathLst>
          </a:custGeom>
          <a:blipFill>
            <a:blip r:embed="rId3"/>
            <a:stretch>
              <a:fillRect l="0" t="0" r="0" b="0"/>
            </a:stretch>
          </a:blipFill>
        </p:spPr>
      </p:sp>
      <p:grpSp>
        <p:nvGrpSpPr>
          <p:cNvPr name="Group 10" id="10"/>
          <p:cNvGrpSpPr/>
          <p:nvPr/>
        </p:nvGrpSpPr>
        <p:grpSpPr>
          <a:xfrm rot="0">
            <a:off x="6228813" y="3973122"/>
            <a:ext cx="1188747" cy="1170378"/>
            <a:chOff x="0" y="0"/>
            <a:chExt cx="825557" cy="812800"/>
          </a:xfrm>
        </p:grpSpPr>
        <p:sp>
          <p:nvSpPr>
            <p:cNvPr name="Freeform 11" id="11"/>
            <p:cNvSpPr/>
            <p:nvPr/>
          </p:nvSpPr>
          <p:spPr>
            <a:xfrm flipH="false" flipV="false" rot="0">
              <a:off x="0" y="0"/>
              <a:ext cx="825557" cy="812800"/>
            </a:xfrm>
            <a:custGeom>
              <a:avLst/>
              <a:gdLst/>
              <a:ahLst/>
              <a:cxnLst/>
              <a:rect r="r" b="b" t="t" l="l"/>
              <a:pathLst>
                <a:path h="812800" w="825557">
                  <a:moveTo>
                    <a:pt x="412779" y="0"/>
                  </a:moveTo>
                  <a:cubicBezTo>
                    <a:pt x="184807" y="0"/>
                    <a:pt x="0" y="181951"/>
                    <a:pt x="0" y="406400"/>
                  </a:cubicBezTo>
                  <a:cubicBezTo>
                    <a:pt x="0" y="630849"/>
                    <a:pt x="184807" y="812800"/>
                    <a:pt x="412779" y="812800"/>
                  </a:cubicBezTo>
                  <a:cubicBezTo>
                    <a:pt x="640750" y="812800"/>
                    <a:pt x="825557" y="630849"/>
                    <a:pt x="825557" y="406400"/>
                  </a:cubicBezTo>
                  <a:cubicBezTo>
                    <a:pt x="825557" y="181951"/>
                    <a:pt x="640750" y="0"/>
                    <a:pt x="412779"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sq">
              <a:solidFill>
                <a:srgbClr val="FFFFFF"/>
              </a:solidFill>
              <a:prstDash val="solid"/>
              <a:miter/>
            </a:ln>
          </p:spPr>
        </p:sp>
        <p:sp>
          <p:nvSpPr>
            <p:cNvPr name="TextBox 12" id="12"/>
            <p:cNvSpPr txBox="true"/>
            <p:nvPr/>
          </p:nvSpPr>
          <p:spPr>
            <a:xfrm>
              <a:off x="77396" y="9525"/>
              <a:ext cx="670765" cy="727075"/>
            </a:xfrm>
            <a:prstGeom prst="rect">
              <a:avLst/>
            </a:prstGeom>
          </p:spPr>
          <p:txBody>
            <a:bodyPr anchor="ctr" rtlCol="false" tIns="50800" lIns="50800" bIns="50800" rIns="50800"/>
            <a:lstStyle/>
            <a:p>
              <a:pPr algn="ctr" marL="0" indent="0" lvl="0">
                <a:lnSpc>
                  <a:spcPts val="4322"/>
                </a:lnSpc>
                <a:spcBef>
                  <a:spcPct val="0"/>
                </a:spcBef>
              </a:pPr>
              <a:r>
                <a:rPr lang="en-US" sz="3087">
                  <a:solidFill>
                    <a:srgbClr val="FFFFFF"/>
                  </a:solidFill>
                  <a:latin typeface="Montserrat Classic Bold"/>
                </a:rPr>
                <a:t>02</a:t>
              </a:r>
            </a:p>
          </p:txBody>
        </p:sp>
      </p:grpSp>
      <p:grpSp>
        <p:nvGrpSpPr>
          <p:cNvPr name="Group 13" id="13"/>
          <p:cNvGrpSpPr/>
          <p:nvPr/>
        </p:nvGrpSpPr>
        <p:grpSpPr>
          <a:xfrm rot="0">
            <a:off x="10350401" y="3973122"/>
            <a:ext cx="1245985" cy="1226732"/>
            <a:chOff x="0" y="0"/>
            <a:chExt cx="825557" cy="812800"/>
          </a:xfrm>
        </p:grpSpPr>
        <p:sp>
          <p:nvSpPr>
            <p:cNvPr name="Freeform 14" id="14"/>
            <p:cNvSpPr/>
            <p:nvPr/>
          </p:nvSpPr>
          <p:spPr>
            <a:xfrm flipH="false" flipV="false" rot="0">
              <a:off x="0" y="0"/>
              <a:ext cx="825557" cy="812800"/>
            </a:xfrm>
            <a:custGeom>
              <a:avLst/>
              <a:gdLst/>
              <a:ahLst/>
              <a:cxnLst/>
              <a:rect r="r" b="b" t="t" l="l"/>
              <a:pathLst>
                <a:path h="812800" w="825557">
                  <a:moveTo>
                    <a:pt x="412779" y="0"/>
                  </a:moveTo>
                  <a:cubicBezTo>
                    <a:pt x="184807" y="0"/>
                    <a:pt x="0" y="181951"/>
                    <a:pt x="0" y="406400"/>
                  </a:cubicBezTo>
                  <a:cubicBezTo>
                    <a:pt x="0" y="630849"/>
                    <a:pt x="184807" y="812800"/>
                    <a:pt x="412779" y="812800"/>
                  </a:cubicBezTo>
                  <a:cubicBezTo>
                    <a:pt x="640750" y="812800"/>
                    <a:pt x="825557" y="630849"/>
                    <a:pt x="825557" y="406400"/>
                  </a:cubicBezTo>
                  <a:cubicBezTo>
                    <a:pt x="825557" y="181951"/>
                    <a:pt x="640750" y="0"/>
                    <a:pt x="412779"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sq">
              <a:solidFill>
                <a:srgbClr val="FFFFFF"/>
              </a:solidFill>
              <a:prstDash val="solid"/>
              <a:miter/>
            </a:ln>
          </p:spPr>
        </p:sp>
        <p:sp>
          <p:nvSpPr>
            <p:cNvPr name="TextBox 15" id="15"/>
            <p:cNvSpPr txBox="true"/>
            <p:nvPr/>
          </p:nvSpPr>
          <p:spPr>
            <a:xfrm>
              <a:off x="77396" y="9525"/>
              <a:ext cx="670765" cy="727075"/>
            </a:xfrm>
            <a:prstGeom prst="rect">
              <a:avLst/>
            </a:prstGeom>
          </p:spPr>
          <p:txBody>
            <a:bodyPr anchor="ctr" rtlCol="false" tIns="50800" lIns="50800" bIns="50800" rIns="50800"/>
            <a:lstStyle/>
            <a:p>
              <a:pPr algn="ctr" marL="0" indent="0" lvl="0">
                <a:lnSpc>
                  <a:spcPts val="4322"/>
                </a:lnSpc>
                <a:spcBef>
                  <a:spcPct val="0"/>
                </a:spcBef>
              </a:pPr>
              <a:r>
                <a:rPr lang="en-US" sz="3087">
                  <a:solidFill>
                    <a:srgbClr val="FFFFFF"/>
                  </a:solidFill>
                  <a:latin typeface="Montserrat Classic Bold"/>
                </a:rPr>
                <a:t>03</a:t>
              </a:r>
            </a:p>
          </p:txBody>
        </p:sp>
      </p:grpSp>
      <p:grpSp>
        <p:nvGrpSpPr>
          <p:cNvPr name="Group 16" id="16"/>
          <p:cNvGrpSpPr/>
          <p:nvPr/>
        </p:nvGrpSpPr>
        <p:grpSpPr>
          <a:xfrm rot="0">
            <a:off x="14471988" y="3973122"/>
            <a:ext cx="1245985" cy="1226732"/>
            <a:chOff x="0" y="0"/>
            <a:chExt cx="825557" cy="812800"/>
          </a:xfrm>
        </p:grpSpPr>
        <p:sp>
          <p:nvSpPr>
            <p:cNvPr name="Freeform 17" id="17"/>
            <p:cNvSpPr/>
            <p:nvPr/>
          </p:nvSpPr>
          <p:spPr>
            <a:xfrm flipH="false" flipV="false" rot="0">
              <a:off x="0" y="0"/>
              <a:ext cx="825557" cy="812800"/>
            </a:xfrm>
            <a:custGeom>
              <a:avLst/>
              <a:gdLst/>
              <a:ahLst/>
              <a:cxnLst/>
              <a:rect r="r" b="b" t="t" l="l"/>
              <a:pathLst>
                <a:path h="812800" w="825557">
                  <a:moveTo>
                    <a:pt x="412779" y="0"/>
                  </a:moveTo>
                  <a:cubicBezTo>
                    <a:pt x="184807" y="0"/>
                    <a:pt x="0" y="181951"/>
                    <a:pt x="0" y="406400"/>
                  </a:cubicBezTo>
                  <a:cubicBezTo>
                    <a:pt x="0" y="630849"/>
                    <a:pt x="184807" y="812800"/>
                    <a:pt x="412779" y="812800"/>
                  </a:cubicBezTo>
                  <a:cubicBezTo>
                    <a:pt x="640750" y="812800"/>
                    <a:pt x="825557" y="630849"/>
                    <a:pt x="825557" y="406400"/>
                  </a:cubicBezTo>
                  <a:cubicBezTo>
                    <a:pt x="825557" y="181951"/>
                    <a:pt x="640750" y="0"/>
                    <a:pt x="412779"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sq">
              <a:solidFill>
                <a:srgbClr val="FFFFFF"/>
              </a:solidFill>
              <a:prstDash val="solid"/>
              <a:miter/>
            </a:ln>
          </p:spPr>
        </p:sp>
        <p:sp>
          <p:nvSpPr>
            <p:cNvPr name="TextBox 18" id="18"/>
            <p:cNvSpPr txBox="true"/>
            <p:nvPr/>
          </p:nvSpPr>
          <p:spPr>
            <a:xfrm>
              <a:off x="77396" y="9525"/>
              <a:ext cx="670765" cy="727075"/>
            </a:xfrm>
            <a:prstGeom prst="rect">
              <a:avLst/>
            </a:prstGeom>
          </p:spPr>
          <p:txBody>
            <a:bodyPr anchor="ctr" rtlCol="false" tIns="50800" lIns="50800" bIns="50800" rIns="50800"/>
            <a:lstStyle/>
            <a:p>
              <a:pPr algn="ctr" marL="0" indent="0" lvl="0">
                <a:lnSpc>
                  <a:spcPts val="4322"/>
                </a:lnSpc>
                <a:spcBef>
                  <a:spcPct val="0"/>
                </a:spcBef>
              </a:pPr>
              <a:r>
                <a:rPr lang="en-US" sz="3087" strike="noStrike" u="none">
                  <a:solidFill>
                    <a:srgbClr val="FFFFFF"/>
                  </a:solidFill>
                  <a:latin typeface="Montserrat Classic Bold"/>
                </a:rPr>
                <a:t>04</a:t>
              </a:r>
            </a:p>
          </p:txBody>
        </p:sp>
      </p:grpSp>
      <p:sp>
        <p:nvSpPr>
          <p:cNvPr name="Freeform 19" id="19"/>
          <p:cNvSpPr/>
          <p:nvPr/>
        </p:nvSpPr>
        <p:spPr>
          <a:xfrm flipH="false" flipV="false" rot="0">
            <a:off x="15071305" y="357019"/>
            <a:ext cx="3722998" cy="3099396"/>
          </a:xfrm>
          <a:custGeom>
            <a:avLst/>
            <a:gdLst/>
            <a:ahLst/>
            <a:cxnLst/>
            <a:rect r="r" b="b" t="t" l="l"/>
            <a:pathLst>
              <a:path h="3099396" w="3722998">
                <a:moveTo>
                  <a:pt x="0" y="0"/>
                </a:moveTo>
                <a:lnTo>
                  <a:pt x="3722998" y="0"/>
                </a:lnTo>
                <a:lnTo>
                  <a:pt x="3722998" y="3099396"/>
                </a:lnTo>
                <a:lnTo>
                  <a:pt x="0" y="3099396"/>
                </a:lnTo>
                <a:lnTo>
                  <a:pt x="0" y="0"/>
                </a:lnTo>
                <a:close/>
              </a:path>
            </a:pathLst>
          </a:custGeom>
          <a:blipFill>
            <a:blip r:embed="rId4"/>
            <a:stretch>
              <a:fillRect l="0" t="0" r="0" b="0"/>
            </a:stretch>
          </a:blipFill>
        </p:spPr>
      </p:sp>
      <p:sp>
        <p:nvSpPr>
          <p:cNvPr name="Freeform 20" id="20"/>
          <p:cNvSpPr/>
          <p:nvPr/>
        </p:nvSpPr>
        <p:spPr>
          <a:xfrm flipH="true" flipV="true" rot="0">
            <a:off x="16780899" y="0"/>
            <a:ext cx="1507101" cy="1969820"/>
          </a:xfrm>
          <a:custGeom>
            <a:avLst/>
            <a:gdLst/>
            <a:ahLst/>
            <a:cxnLst/>
            <a:rect r="r" b="b" t="t" l="l"/>
            <a:pathLst>
              <a:path h="1969820" w="1507101">
                <a:moveTo>
                  <a:pt x="1507101" y="1969820"/>
                </a:moveTo>
                <a:lnTo>
                  <a:pt x="0" y="1969820"/>
                </a:lnTo>
                <a:lnTo>
                  <a:pt x="0" y="0"/>
                </a:lnTo>
                <a:lnTo>
                  <a:pt x="1507101" y="0"/>
                </a:lnTo>
                <a:lnTo>
                  <a:pt x="1507101" y="1969820"/>
                </a:lnTo>
                <a:close/>
              </a:path>
            </a:pathLst>
          </a:custGeom>
          <a:blipFill>
            <a:blip r:embed="rId5"/>
            <a:stretch>
              <a:fillRect l="-321036" t="0" r="0" b="-144015"/>
            </a:stretch>
          </a:blipFill>
        </p:spPr>
      </p:sp>
      <p:sp>
        <p:nvSpPr>
          <p:cNvPr name="Freeform 21" id="21"/>
          <p:cNvSpPr/>
          <p:nvPr/>
        </p:nvSpPr>
        <p:spPr>
          <a:xfrm flipH="false" flipV="false" rot="0">
            <a:off x="2240039" y="7326740"/>
            <a:ext cx="6298143" cy="1931560"/>
          </a:xfrm>
          <a:custGeom>
            <a:avLst/>
            <a:gdLst/>
            <a:ahLst/>
            <a:cxnLst/>
            <a:rect r="r" b="b" t="t" l="l"/>
            <a:pathLst>
              <a:path h="1931560" w="6298143">
                <a:moveTo>
                  <a:pt x="0" y="0"/>
                </a:moveTo>
                <a:lnTo>
                  <a:pt x="6298143" y="0"/>
                </a:lnTo>
                <a:lnTo>
                  <a:pt x="6298143" y="1931560"/>
                </a:lnTo>
                <a:lnTo>
                  <a:pt x="0" y="1931560"/>
                </a:lnTo>
                <a:lnTo>
                  <a:pt x="0" y="0"/>
                </a:lnTo>
                <a:close/>
              </a:path>
            </a:pathLst>
          </a:custGeom>
          <a:blipFill>
            <a:blip r:embed="rId6"/>
            <a:stretch>
              <a:fillRect l="0" t="0" r="0" b="0"/>
            </a:stretch>
          </a:blipFill>
        </p:spPr>
      </p:sp>
      <p:sp>
        <p:nvSpPr>
          <p:cNvPr name="Freeform 22" id="22"/>
          <p:cNvSpPr/>
          <p:nvPr/>
        </p:nvSpPr>
        <p:spPr>
          <a:xfrm flipH="false" flipV="false" rot="0">
            <a:off x="9466889" y="6941504"/>
            <a:ext cx="3036007" cy="2404237"/>
          </a:xfrm>
          <a:custGeom>
            <a:avLst/>
            <a:gdLst/>
            <a:ahLst/>
            <a:cxnLst/>
            <a:rect r="r" b="b" t="t" l="l"/>
            <a:pathLst>
              <a:path h="2404237" w="3036007">
                <a:moveTo>
                  <a:pt x="0" y="0"/>
                </a:moveTo>
                <a:lnTo>
                  <a:pt x="3036007" y="0"/>
                </a:lnTo>
                <a:lnTo>
                  <a:pt x="3036007" y="2404237"/>
                </a:lnTo>
                <a:lnTo>
                  <a:pt x="0" y="2404237"/>
                </a:lnTo>
                <a:lnTo>
                  <a:pt x="0" y="0"/>
                </a:lnTo>
                <a:close/>
              </a:path>
            </a:pathLst>
          </a:custGeom>
          <a:blipFill>
            <a:blip r:embed="rId7"/>
            <a:stretch>
              <a:fillRect l="0" t="0" r="0" b="0"/>
            </a:stretch>
          </a:blipFill>
        </p:spPr>
      </p:sp>
      <p:sp>
        <p:nvSpPr>
          <p:cNvPr name="Freeform 23" id="23"/>
          <p:cNvSpPr/>
          <p:nvPr/>
        </p:nvSpPr>
        <p:spPr>
          <a:xfrm flipH="false" flipV="false" rot="0">
            <a:off x="13799617" y="7326740"/>
            <a:ext cx="3908740" cy="1931560"/>
          </a:xfrm>
          <a:custGeom>
            <a:avLst/>
            <a:gdLst/>
            <a:ahLst/>
            <a:cxnLst/>
            <a:rect r="r" b="b" t="t" l="l"/>
            <a:pathLst>
              <a:path h="1931560" w="3908740">
                <a:moveTo>
                  <a:pt x="0" y="0"/>
                </a:moveTo>
                <a:lnTo>
                  <a:pt x="3908740" y="0"/>
                </a:lnTo>
                <a:lnTo>
                  <a:pt x="3908740" y="1931560"/>
                </a:lnTo>
                <a:lnTo>
                  <a:pt x="0" y="1931560"/>
                </a:lnTo>
                <a:lnTo>
                  <a:pt x="0" y="0"/>
                </a:lnTo>
                <a:close/>
              </a:path>
            </a:pathLst>
          </a:custGeom>
          <a:blipFill>
            <a:blip r:embed="rId8"/>
            <a:stretch>
              <a:fillRect l="-2145" t="0" r="-2145" b="0"/>
            </a:stretch>
          </a:blipFill>
        </p:spPr>
      </p:sp>
      <p:sp>
        <p:nvSpPr>
          <p:cNvPr name="TextBox 24" id="24"/>
          <p:cNvSpPr txBox="true"/>
          <p:nvPr/>
        </p:nvSpPr>
        <p:spPr>
          <a:xfrm rot="0">
            <a:off x="1757305" y="5726102"/>
            <a:ext cx="2939342" cy="996950"/>
          </a:xfrm>
          <a:prstGeom prst="rect">
            <a:avLst/>
          </a:prstGeom>
        </p:spPr>
        <p:txBody>
          <a:bodyPr anchor="t" rtlCol="false" tIns="0" lIns="0" bIns="0" rIns="0">
            <a:spAutoFit/>
          </a:bodyPr>
          <a:lstStyle/>
          <a:p>
            <a:pPr algn="ctr">
              <a:lnSpc>
                <a:spcPts val="4059"/>
              </a:lnSpc>
            </a:pPr>
            <a:r>
              <a:rPr lang="en-US" sz="2799">
                <a:solidFill>
                  <a:srgbClr val="FFFFFF"/>
                </a:solidFill>
                <a:latin typeface="Montserrat Bold"/>
              </a:rPr>
              <a:t>Bot</a:t>
            </a:r>
          </a:p>
          <a:p>
            <a:pPr algn="ctr" marL="0" indent="0" lvl="1">
              <a:lnSpc>
                <a:spcPts val="4059"/>
              </a:lnSpc>
              <a:spcBef>
                <a:spcPct val="0"/>
              </a:spcBef>
            </a:pPr>
          </a:p>
        </p:txBody>
      </p:sp>
      <p:sp>
        <p:nvSpPr>
          <p:cNvPr name="TextBox 25" id="25"/>
          <p:cNvSpPr txBox="true"/>
          <p:nvPr/>
        </p:nvSpPr>
        <p:spPr>
          <a:xfrm rot="0">
            <a:off x="4283808" y="977498"/>
            <a:ext cx="4274109" cy="1981335"/>
          </a:xfrm>
          <a:prstGeom prst="rect">
            <a:avLst/>
          </a:prstGeom>
        </p:spPr>
        <p:txBody>
          <a:bodyPr anchor="t" rtlCol="false" tIns="0" lIns="0" bIns="0" rIns="0">
            <a:spAutoFit/>
          </a:bodyPr>
          <a:lstStyle/>
          <a:p>
            <a:pPr algn="l" marL="0" indent="0" lvl="0">
              <a:lnSpc>
                <a:spcPts val="7963"/>
              </a:lnSpc>
              <a:spcBef>
                <a:spcPct val="0"/>
              </a:spcBef>
            </a:pPr>
            <a:r>
              <a:rPr lang="en-US" sz="5687">
                <a:solidFill>
                  <a:srgbClr val="FFFFFF"/>
                </a:solidFill>
                <a:latin typeface="Montserrat Classic Bold"/>
              </a:rPr>
              <a:t>Coming Next...</a:t>
            </a:r>
          </a:p>
        </p:txBody>
      </p:sp>
      <p:sp>
        <p:nvSpPr>
          <p:cNvPr name="TextBox 26" id="26"/>
          <p:cNvSpPr txBox="true"/>
          <p:nvPr/>
        </p:nvSpPr>
        <p:spPr>
          <a:xfrm rot="0">
            <a:off x="5598840" y="5726102"/>
            <a:ext cx="2939342" cy="996950"/>
          </a:xfrm>
          <a:prstGeom prst="rect">
            <a:avLst/>
          </a:prstGeom>
        </p:spPr>
        <p:txBody>
          <a:bodyPr anchor="t" rtlCol="false" tIns="0" lIns="0" bIns="0" rIns="0">
            <a:spAutoFit/>
          </a:bodyPr>
          <a:lstStyle/>
          <a:p>
            <a:pPr algn="ctr">
              <a:lnSpc>
                <a:spcPts val="4059"/>
              </a:lnSpc>
            </a:pPr>
            <a:r>
              <a:rPr lang="en-US" sz="2799">
                <a:solidFill>
                  <a:srgbClr val="FFFFFF"/>
                </a:solidFill>
                <a:latin typeface="Montserrat Bold"/>
              </a:rPr>
              <a:t>Agent</a:t>
            </a:r>
          </a:p>
          <a:p>
            <a:pPr algn="ctr" marL="0" indent="0" lvl="1">
              <a:lnSpc>
                <a:spcPts val="4059"/>
              </a:lnSpc>
              <a:spcBef>
                <a:spcPct val="0"/>
              </a:spcBef>
            </a:pPr>
          </a:p>
        </p:txBody>
      </p:sp>
      <p:sp>
        <p:nvSpPr>
          <p:cNvPr name="TextBox 27" id="27"/>
          <p:cNvSpPr txBox="true"/>
          <p:nvPr/>
        </p:nvSpPr>
        <p:spPr>
          <a:xfrm rot="0">
            <a:off x="8931815" y="5726102"/>
            <a:ext cx="4083157" cy="996950"/>
          </a:xfrm>
          <a:prstGeom prst="rect">
            <a:avLst/>
          </a:prstGeom>
        </p:spPr>
        <p:txBody>
          <a:bodyPr anchor="t" rtlCol="false" tIns="0" lIns="0" bIns="0" rIns="0">
            <a:spAutoFit/>
          </a:bodyPr>
          <a:lstStyle/>
          <a:p>
            <a:pPr algn="ctr">
              <a:lnSpc>
                <a:spcPts val="4059"/>
              </a:lnSpc>
            </a:pPr>
            <a:r>
              <a:rPr lang="en-US" sz="2799">
                <a:solidFill>
                  <a:srgbClr val="FFFFFF"/>
                </a:solidFill>
                <a:latin typeface="Montserrat Bold"/>
              </a:rPr>
              <a:t>Autonomous Agent</a:t>
            </a:r>
          </a:p>
          <a:p>
            <a:pPr algn="ctr" marL="0" indent="0" lvl="1">
              <a:lnSpc>
                <a:spcPts val="4059"/>
              </a:lnSpc>
              <a:spcBef>
                <a:spcPct val="0"/>
              </a:spcBef>
            </a:pPr>
          </a:p>
        </p:txBody>
      </p:sp>
      <p:sp>
        <p:nvSpPr>
          <p:cNvPr name="TextBox 28" id="28"/>
          <p:cNvSpPr txBox="true"/>
          <p:nvPr/>
        </p:nvSpPr>
        <p:spPr>
          <a:xfrm rot="0">
            <a:off x="12027190" y="5726102"/>
            <a:ext cx="6944728" cy="996950"/>
          </a:xfrm>
          <a:prstGeom prst="rect">
            <a:avLst/>
          </a:prstGeom>
        </p:spPr>
        <p:txBody>
          <a:bodyPr anchor="t" rtlCol="false" tIns="0" lIns="0" bIns="0" rIns="0">
            <a:spAutoFit/>
          </a:bodyPr>
          <a:lstStyle/>
          <a:p>
            <a:pPr algn="ctr">
              <a:lnSpc>
                <a:spcPts val="4059"/>
              </a:lnSpc>
            </a:pPr>
            <a:r>
              <a:rPr lang="en-US" sz="2799">
                <a:solidFill>
                  <a:srgbClr val="FFFFFF"/>
                </a:solidFill>
                <a:latin typeface="Montserrat Bold"/>
              </a:rPr>
              <a:t>Autonomous Agent</a:t>
            </a:r>
          </a:p>
          <a:p>
            <a:pPr algn="ctr" marL="0" indent="0" lvl="1">
              <a:lnSpc>
                <a:spcPts val="4059"/>
              </a:lnSpc>
              <a:spcBef>
                <a:spcPct val="0"/>
              </a:spcBef>
            </a:pPr>
            <a:r>
              <a:rPr lang="en-US" sz="2799">
                <a:solidFill>
                  <a:srgbClr val="FFFFFF"/>
                </a:solidFill>
                <a:latin typeface="Montserrat Bold"/>
              </a:rPr>
              <a:t>Network</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1500633" y="3194186"/>
            <a:ext cx="9978254" cy="4784883"/>
            <a:chOff x="0" y="0"/>
            <a:chExt cx="2951125" cy="1415156"/>
          </a:xfrm>
        </p:grpSpPr>
        <p:sp>
          <p:nvSpPr>
            <p:cNvPr name="Freeform 4" id="4"/>
            <p:cNvSpPr/>
            <p:nvPr/>
          </p:nvSpPr>
          <p:spPr>
            <a:xfrm flipH="false" flipV="false" rot="0">
              <a:off x="0" y="0"/>
              <a:ext cx="2951125" cy="1415156"/>
            </a:xfrm>
            <a:custGeom>
              <a:avLst/>
              <a:gdLst/>
              <a:ahLst/>
              <a:cxnLst/>
              <a:rect r="r" b="b" t="t" l="l"/>
              <a:pathLst>
                <a:path h="1415156" w="2951125">
                  <a:moveTo>
                    <a:pt x="45777" y="0"/>
                  </a:moveTo>
                  <a:lnTo>
                    <a:pt x="2905348" y="0"/>
                  </a:lnTo>
                  <a:cubicBezTo>
                    <a:pt x="2917489" y="0"/>
                    <a:pt x="2929133" y="4823"/>
                    <a:pt x="2937718" y="13408"/>
                  </a:cubicBezTo>
                  <a:cubicBezTo>
                    <a:pt x="2946302" y="21993"/>
                    <a:pt x="2951125" y="33636"/>
                    <a:pt x="2951125" y="45777"/>
                  </a:cubicBezTo>
                  <a:lnTo>
                    <a:pt x="2951125" y="1369379"/>
                  </a:lnTo>
                  <a:cubicBezTo>
                    <a:pt x="2951125" y="1381520"/>
                    <a:pt x="2946302" y="1393164"/>
                    <a:pt x="2937718" y="1401749"/>
                  </a:cubicBezTo>
                  <a:cubicBezTo>
                    <a:pt x="2929133" y="1410333"/>
                    <a:pt x="2917489" y="1415156"/>
                    <a:pt x="2905348" y="1415156"/>
                  </a:cubicBezTo>
                  <a:lnTo>
                    <a:pt x="45777" y="1415156"/>
                  </a:lnTo>
                  <a:cubicBezTo>
                    <a:pt x="33636" y="1415156"/>
                    <a:pt x="21993" y="1410333"/>
                    <a:pt x="13408" y="1401749"/>
                  </a:cubicBezTo>
                  <a:cubicBezTo>
                    <a:pt x="4823" y="1393164"/>
                    <a:pt x="0" y="1381520"/>
                    <a:pt x="0" y="1369379"/>
                  </a:cubicBezTo>
                  <a:lnTo>
                    <a:pt x="0" y="45777"/>
                  </a:lnTo>
                  <a:cubicBezTo>
                    <a:pt x="0" y="33636"/>
                    <a:pt x="4823" y="21993"/>
                    <a:pt x="13408" y="13408"/>
                  </a:cubicBezTo>
                  <a:cubicBezTo>
                    <a:pt x="21993" y="4823"/>
                    <a:pt x="33636" y="0"/>
                    <a:pt x="45777"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57150" cap="rnd">
              <a:solidFill>
                <a:srgbClr val="FFFFFF"/>
              </a:solidFill>
              <a:prstDash val="solid"/>
              <a:round/>
            </a:ln>
          </p:spPr>
        </p:sp>
        <p:sp>
          <p:nvSpPr>
            <p:cNvPr name="TextBox 5" id="5"/>
            <p:cNvSpPr txBox="true"/>
            <p:nvPr/>
          </p:nvSpPr>
          <p:spPr>
            <a:xfrm>
              <a:off x="0" y="-95250"/>
              <a:ext cx="2951125" cy="1510406"/>
            </a:xfrm>
            <a:prstGeom prst="rect">
              <a:avLst/>
            </a:prstGeom>
          </p:spPr>
          <p:txBody>
            <a:bodyPr anchor="ctr" rtlCol="false" tIns="50800" lIns="50800" bIns="50800" rIns="50800"/>
            <a:lstStyle/>
            <a:p>
              <a:pPr algn="ctr" marL="0" indent="0" lvl="0">
                <a:lnSpc>
                  <a:spcPts val="3706"/>
                </a:lnSpc>
                <a:spcBef>
                  <a:spcPct val="0"/>
                </a:spcBef>
              </a:pPr>
            </a:p>
          </p:txBody>
        </p:sp>
      </p:grpSp>
      <p:sp>
        <p:nvSpPr>
          <p:cNvPr name="AutoShape 6" id="6"/>
          <p:cNvSpPr/>
          <p:nvPr/>
        </p:nvSpPr>
        <p:spPr>
          <a:xfrm>
            <a:off x="1927110" y="6841917"/>
            <a:ext cx="9118141" cy="0"/>
          </a:xfrm>
          <a:prstGeom prst="line">
            <a:avLst/>
          </a:prstGeom>
          <a:ln cap="flat" w="66675">
            <a:solidFill>
              <a:srgbClr val="FFFFFF"/>
            </a:solidFill>
            <a:prstDash val="solid"/>
            <a:headEnd type="oval" len="lg" w="lg"/>
            <a:tailEnd type="oval" len="lg" w="lg"/>
          </a:ln>
        </p:spPr>
      </p:sp>
      <p:sp>
        <p:nvSpPr>
          <p:cNvPr name="Freeform 7" id="7"/>
          <p:cNvSpPr/>
          <p:nvPr/>
        </p:nvSpPr>
        <p:spPr>
          <a:xfrm flipH="false" flipV="false" rot="0">
            <a:off x="10536717" y="1470421"/>
            <a:ext cx="7345093" cy="10027430"/>
          </a:xfrm>
          <a:custGeom>
            <a:avLst/>
            <a:gdLst/>
            <a:ahLst/>
            <a:cxnLst/>
            <a:rect r="r" b="b" t="t" l="l"/>
            <a:pathLst>
              <a:path h="10027430" w="7345093">
                <a:moveTo>
                  <a:pt x="0" y="0"/>
                </a:moveTo>
                <a:lnTo>
                  <a:pt x="7345093" y="0"/>
                </a:lnTo>
                <a:lnTo>
                  <a:pt x="7345093" y="10027430"/>
                </a:lnTo>
                <a:lnTo>
                  <a:pt x="0" y="10027430"/>
                </a:lnTo>
                <a:lnTo>
                  <a:pt x="0" y="0"/>
                </a:lnTo>
                <a:close/>
              </a:path>
            </a:pathLst>
          </a:custGeom>
          <a:blipFill>
            <a:blip r:embed="rId3"/>
            <a:stretch>
              <a:fillRect l="0" t="0" r="0" b="0"/>
            </a:stretch>
          </a:blipFill>
        </p:spPr>
      </p:sp>
      <p:sp>
        <p:nvSpPr>
          <p:cNvPr name="Freeform 8" id="8"/>
          <p:cNvSpPr/>
          <p:nvPr/>
        </p:nvSpPr>
        <p:spPr>
          <a:xfrm flipH="false" flipV="false" rot="0">
            <a:off x="645336" y="1524644"/>
            <a:ext cx="3334910" cy="3339083"/>
          </a:xfrm>
          <a:custGeom>
            <a:avLst/>
            <a:gdLst/>
            <a:ahLst/>
            <a:cxnLst/>
            <a:rect r="r" b="b" t="t" l="l"/>
            <a:pathLst>
              <a:path h="3339083" w="3334910">
                <a:moveTo>
                  <a:pt x="0" y="0"/>
                </a:moveTo>
                <a:lnTo>
                  <a:pt x="3334909" y="0"/>
                </a:lnTo>
                <a:lnTo>
                  <a:pt x="3334909" y="3339084"/>
                </a:lnTo>
                <a:lnTo>
                  <a:pt x="0" y="3339084"/>
                </a:lnTo>
                <a:lnTo>
                  <a:pt x="0" y="0"/>
                </a:lnTo>
                <a:close/>
              </a:path>
            </a:pathLst>
          </a:custGeom>
          <a:blipFill>
            <a:blip r:embed="rId4"/>
            <a:stretch>
              <a:fillRect l="0" t="0" r="0" b="0"/>
            </a:stretch>
          </a:blipFill>
        </p:spPr>
      </p:sp>
      <p:sp>
        <p:nvSpPr>
          <p:cNvPr name="Freeform 9" id="9"/>
          <p:cNvSpPr/>
          <p:nvPr/>
        </p:nvSpPr>
        <p:spPr>
          <a:xfrm flipH="false" flipV="false" rot="-5400000">
            <a:off x="7610259" y="7659774"/>
            <a:ext cx="832240" cy="4430924"/>
          </a:xfrm>
          <a:custGeom>
            <a:avLst/>
            <a:gdLst/>
            <a:ahLst/>
            <a:cxnLst/>
            <a:rect r="r" b="b" t="t" l="l"/>
            <a:pathLst>
              <a:path h="4430924" w="832240">
                <a:moveTo>
                  <a:pt x="0" y="0"/>
                </a:moveTo>
                <a:lnTo>
                  <a:pt x="832240" y="0"/>
                </a:lnTo>
                <a:lnTo>
                  <a:pt x="832240" y="4430924"/>
                </a:lnTo>
                <a:lnTo>
                  <a:pt x="0" y="4430924"/>
                </a:lnTo>
                <a:lnTo>
                  <a:pt x="0" y="0"/>
                </a:lnTo>
                <a:close/>
              </a:path>
            </a:pathLst>
          </a:custGeom>
          <a:blipFill>
            <a:blip r:embed="rId5"/>
            <a:stretch>
              <a:fillRect l="-557972" t="0" r="0" b="0"/>
            </a:stretch>
          </a:blipFill>
        </p:spPr>
      </p:sp>
      <p:sp>
        <p:nvSpPr>
          <p:cNvPr name="TextBox 10" id="10"/>
          <p:cNvSpPr txBox="true"/>
          <p:nvPr/>
        </p:nvSpPr>
        <p:spPr>
          <a:xfrm rot="0">
            <a:off x="2150151" y="4749878"/>
            <a:ext cx="8679219" cy="1637400"/>
          </a:xfrm>
          <a:prstGeom prst="rect">
            <a:avLst/>
          </a:prstGeom>
        </p:spPr>
        <p:txBody>
          <a:bodyPr anchor="t" rtlCol="false" tIns="0" lIns="0" bIns="0" rIns="0">
            <a:spAutoFit/>
          </a:bodyPr>
          <a:lstStyle/>
          <a:p>
            <a:pPr algn="ctr" marL="0" indent="0" lvl="0">
              <a:lnSpc>
                <a:spcPts val="13321"/>
              </a:lnSpc>
              <a:spcBef>
                <a:spcPct val="0"/>
              </a:spcBef>
            </a:pPr>
            <a:r>
              <a:rPr lang="en-US" sz="9515">
                <a:solidFill>
                  <a:srgbClr val="FFFFFF"/>
                </a:solidFill>
                <a:latin typeface="Montserrat Classic Bold"/>
              </a:rPr>
              <a:t>T</a:t>
            </a:r>
            <a:r>
              <a:rPr lang="en-US" sz="9515" strike="noStrike" u="none">
                <a:solidFill>
                  <a:srgbClr val="FFFFFF"/>
                </a:solidFill>
                <a:latin typeface="Montserrat Classic Bold"/>
              </a:rPr>
              <a:t>hank You!</a:t>
            </a:r>
          </a:p>
        </p:txBody>
      </p:sp>
      <p:sp>
        <p:nvSpPr>
          <p:cNvPr name="TextBox 11" id="11"/>
          <p:cNvSpPr txBox="true"/>
          <p:nvPr/>
        </p:nvSpPr>
        <p:spPr>
          <a:xfrm rot="0">
            <a:off x="6022544" y="3673798"/>
            <a:ext cx="2007061" cy="843352"/>
          </a:xfrm>
          <a:prstGeom prst="rect">
            <a:avLst/>
          </a:prstGeom>
        </p:spPr>
        <p:txBody>
          <a:bodyPr anchor="t" rtlCol="false" tIns="0" lIns="0" bIns="0" rIns="0">
            <a:spAutoFit/>
          </a:bodyPr>
          <a:lstStyle/>
          <a:p>
            <a:pPr>
              <a:lnSpc>
                <a:spcPts val="3391"/>
              </a:lnSpc>
            </a:pPr>
            <a:r>
              <a:rPr lang="en-US" sz="2422" spc="-48">
                <a:solidFill>
                  <a:srgbClr val="FFFFFF"/>
                </a:solidFill>
                <a:latin typeface="Montserrat Classic"/>
              </a:rPr>
              <a:t>WEB3</a:t>
            </a:r>
          </a:p>
          <a:p>
            <a:pPr>
              <a:lnSpc>
                <a:spcPts val="3391"/>
              </a:lnSpc>
            </a:pPr>
            <a:r>
              <a:rPr lang="en-US" sz="2422" spc="-48">
                <a:solidFill>
                  <a:srgbClr val="FFFFFF"/>
                </a:solidFill>
                <a:latin typeface="Montserrat Classic"/>
              </a:rPr>
              <a:t>Assistant</a:t>
            </a:r>
          </a:p>
        </p:txBody>
      </p:sp>
      <p:sp>
        <p:nvSpPr>
          <p:cNvPr name="TextBox 12" id="12"/>
          <p:cNvSpPr txBox="true"/>
          <p:nvPr/>
        </p:nvSpPr>
        <p:spPr>
          <a:xfrm rot="0">
            <a:off x="3187014" y="7015154"/>
            <a:ext cx="6598334" cy="506841"/>
          </a:xfrm>
          <a:prstGeom prst="rect">
            <a:avLst/>
          </a:prstGeom>
        </p:spPr>
        <p:txBody>
          <a:bodyPr anchor="t" rtlCol="false" tIns="0" lIns="0" bIns="0" rIns="0">
            <a:spAutoFit/>
          </a:bodyPr>
          <a:lstStyle/>
          <a:p>
            <a:pPr algn="ctr">
              <a:lnSpc>
                <a:spcPts val="4192"/>
              </a:lnSpc>
            </a:pPr>
            <a:r>
              <a:rPr lang="en-US" sz="2994">
                <a:solidFill>
                  <a:srgbClr val="FFFFFF"/>
                </a:solidFill>
                <a:latin typeface="Montserrat Classic"/>
              </a:rPr>
              <a:t>https://www.aibo.chat</a:t>
            </a:r>
          </a:p>
        </p:txBody>
      </p:sp>
      <p:sp>
        <p:nvSpPr>
          <p:cNvPr name="Freeform 13" id="13"/>
          <p:cNvSpPr/>
          <p:nvPr/>
        </p:nvSpPr>
        <p:spPr>
          <a:xfrm flipH="false" flipV="false" rot="5400000">
            <a:off x="10413250" y="-1799342"/>
            <a:ext cx="832240" cy="4430924"/>
          </a:xfrm>
          <a:custGeom>
            <a:avLst/>
            <a:gdLst/>
            <a:ahLst/>
            <a:cxnLst/>
            <a:rect r="r" b="b" t="t" l="l"/>
            <a:pathLst>
              <a:path h="4430924" w="832240">
                <a:moveTo>
                  <a:pt x="0" y="0"/>
                </a:moveTo>
                <a:lnTo>
                  <a:pt x="832240" y="0"/>
                </a:lnTo>
                <a:lnTo>
                  <a:pt x="832240" y="4430924"/>
                </a:lnTo>
                <a:lnTo>
                  <a:pt x="0" y="4430924"/>
                </a:lnTo>
                <a:lnTo>
                  <a:pt x="0" y="0"/>
                </a:lnTo>
                <a:close/>
              </a:path>
            </a:pathLst>
          </a:custGeom>
          <a:blipFill>
            <a:blip r:embed="rId5"/>
            <a:stretch>
              <a:fillRect l="-557972" t="0" r="0" b="0"/>
            </a:stretch>
          </a:blipFill>
        </p:spPr>
      </p:sp>
      <p:sp>
        <p:nvSpPr>
          <p:cNvPr name="Freeform 14" id="14"/>
          <p:cNvSpPr/>
          <p:nvPr/>
        </p:nvSpPr>
        <p:spPr>
          <a:xfrm flipH="false" flipV="false" rot="0">
            <a:off x="5067705" y="3721423"/>
            <a:ext cx="840830" cy="848252"/>
          </a:xfrm>
          <a:custGeom>
            <a:avLst/>
            <a:gdLst/>
            <a:ahLst/>
            <a:cxnLst/>
            <a:rect r="r" b="b" t="t" l="l"/>
            <a:pathLst>
              <a:path h="848252" w="840830">
                <a:moveTo>
                  <a:pt x="0" y="0"/>
                </a:moveTo>
                <a:lnTo>
                  <a:pt x="840830" y="0"/>
                </a:lnTo>
                <a:lnTo>
                  <a:pt x="840830" y="848253"/>
                </a:lnTo>
                <a:lnTo>
                  <a:pt x="0" y="8482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DAGA_4eP9ac</dc:identifier>
  <dcterms:modified xsi:type="dcterms:W3CDTF">2011-08-01T06:04:30Z</dcterms:modified>
  <cp:revision>1</cp:revision>
  <dc:title>Blue and Black Futuristic Illustrative Artificial Intelligence Project Presentation</dc:title>
</cp:coreProperties>
</file>

<file path=docProps/thumbnail.jpeg>
</file>